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2" r:id="rId1"/>
  </p:sldMasterIdLst>
  <p:notesMasterIdLst>
    <p:notesMasterId r:id="rId55"/>
  </p:notesMasterIdLst>
  <p:handoutMasterIdLst>
    <p:handoutMasterId r:id="rId56"/>
  </p:handoutMasterIdLst>
  <p:sldIdLst>
    <p:sldId id="268" r:id="rId2"/>
    <p:sldId id="269" r:id="rId3"/>
    <p:sldId id="364" r:id="rId4"/>
    <p:sldId id="377" r:id="rId5"/>
    <p:sldId id="390" r:id="rId6"/>
    <p:sldId id="391" r:id="rId7"/>
    <p:sldId id="393" r:id="rId8"/>
    <p:sldId id="366" r:id="rId9"/>
    <p:sldId id="367" r:id="rId10"/>
    <p:sldId id="394" r:id="rId11"/>
    <p:sldId id="387" r:id="rId12"/>
    <p:sldId id="388" r:id="rId13"/>
    <p:sldId id="368" r:id="rId14"/>
    <p:sldId id="395" r:id="rId15"/>
    <p:sldId id="396" r:id="rId16"/>
    <p:sldId id="397" r:id="rId17"/>
    <p:sldId id="398" r:id="rId18"/>
    <p:sldId id="399" r:id="rId19"/>
    <p:sldId id="371" r:id="rId20"/>
    <p:sldId id="400" r:id="rId21"/>
    <p:sldId id="373" r:id="rId22"/>
    <p:sldId id="378" r:id="rId23"/>
    <p:sldId id="374" r:id="rId24"/>
    <p:sldId id="402" r:id="rId25"/>
    <p:sldId id="403" r:id="rId26"/>
    <p:sldId id="379" r:id="rId27"/>
    <p:sldId id="353" r:id="rId28"/>
    <p:sldId id="404" r:id="rId29"/>
    <p:sldId id="405" r:id="rId30"/>
    <p:sldId id="406" r:id="rId31"/>
    <p:sldId id="407" r:id="rId32"/>
    <p:sldId id="408" r:id="rId33"/>
    <p:sldId id="409" r:id="rId34"/>
    <p:sldId id="352" r:id="rId35"/>
    <p:sldId id="384" r:id="rId36"/>
    <p:sldId id="355" r:id="rId37"/>
    <p:sldId id="410" r:id="rId38"/>
    <p:sldId id="411" r:id="rId39"/>
    <p:sldId id="412" r:id="rId40"/>
    <p:sldId id="413" r:id="rId41"/>
    <p:sldId id="380" r:id="rId42"/>
    <p:sldId id="381" r:id="rId43"/>
    <p:sldId id="382" r:id="rId44"/>
    <p:sldId id="418" r:id="rId45"/>
    <p:sldId id="419" r:id="rId46"/>
    <p:sldId id="420" r:id="rId47"/>
    <p:sldId id="421" r:id="rId48"/>
    <p:sldId id="422" r:id="rId49"/>
    <p:sldId id="359" r:id="rId50"/>
    <p:sldId id="360" r:id="rId51"/>
    <p:sldId id="414" r:id="rId52"/>
    <p:sldId id="417" r:id="rId53"/>
    <p:sldId id="284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42DD-3D60-4CB2-B04B-945A148BE5CA}" type="datetimeFigureOut">
              <a:rPr lang="en-US" smtClean="0"/>
              <a:pPr/>
              <a:t>23-Jul-24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Department of CS&amp;E,Acharya Institute of technology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C1CD5E-AF65-417A-8F37-9C7FC14A05E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499E5-5CF3-425B-9764-AB56ED7C0C01}" type="datetimeFigureOut">
              <a:rPr lang="en-US" smtClean="0"/>
              <a:pPr/>
              <a:t>23-Jul-24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Department of </a:t>
            </a:r>
            <a:r>
              <a:rPr lang="en-US" dirty="0" err="1"/>
              <a:t>CS&amp;E,Acharya</a:t>
            </a:r>
            <a:r>
              <a:rPr lang="en-US" dirty="0"/>
              <a:t> Institute of technology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8B8AD0-F181-4DE5-A29F-B8401C614FB2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31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3527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32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70735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33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2716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1662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5380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9786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6357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549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512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29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04862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Department of CS&amp;E,Acharya Institute of technology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28B8AD0-F181-4DE5-A29F-B8401C614FB2}" type="slidenum">
              <a:rPr lang="en-IN" smtClean="0"/>
              <a:pPr/>
              <a:t>30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275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13" name="Rounded Rectangle 12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727200" y="3200400"/>
            <a:ext cx="85344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F849F-D942-41A7-94B9-17C1F1C86144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909" y="1449304"/>
            <a:ext cx="12028716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83909" y="1396720"/>
            <a:ext cx="12028716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3909" y="2976649"/>
            <a:ext cx="12028716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1505931"/>
            <a:ext cx="109728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34BBD-D8BD-4901-821B-924DA4D1B2D7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2"/>
            <a:ext cx="268224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274641"/>
            <a:ext cx="7416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25FE9-2B77-4C5C-B1B7-0FABFCCF2FB3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18043-1F1D-4DEC-A779-53CDDC30EEAA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1036320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10" name="Rounded Rectangle 9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952501"/>
            <a:ext cx="103632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547938"/>
            <a:ext cx="103632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40EF5-93F0-4A6B-BC81-9AA35CF65F67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" y="6172200"/>
            <a:ext cx="5334000" cy="457200"/>
          </a:xfrm>
        </p:spPr>
        <p:txBody>
          <a:bodyPr/>
          <a:lstStyle/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7" name="Rectangle 6"/>
          <p:cNvSpPr/>
          <p:nvPr/>
        </p:nvSpPr>
        <p:spPr>
          <a:xfrm flipV="1">
            <a:off x="92550" y="2376830"/>
            <a:ext cx="1201802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>
            <a:off x="92195" y="2341476"/>
            <a:ext cx="12018375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>
            <a:off x="91075" y="2468880"/>
            <a:ext cx="12019495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/>
          <a:lstStyle/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87CC-5C07-44DA-B08C-196104A58AA0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499872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578600" y="1447800"/>
            <a:ext cx="499872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6040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ADE4A-FE93-48AB-8B95-DB53550F6B6C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1219200" y="2247900"/>
            <a:ext cx="49784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6604000" y="2247900"/>
            <a:ext cx="49784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1565C-54BD-4957-B29B-5FD99560FCF8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485F8-AE1D-416B-B087-2D1D34BFF988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9" name="Rounded Rectangle 8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219200" y="1600200"/>
            <a:ext cx="2540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15686-53A3-4A5C-8E75-0D981BE33248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3962400" y="1600200"/>
            <a:ext cx="7620000" cy="44958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900550"/>
            <a:ext cx="97536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5445825"/>
            <a:ext cx="97536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6920B-FE0D-486B-8374-09F25A04E37B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19200" y="6172200"/>
            <a:ext cx="5181600" cy="457200"/>
          </a:xfrm>
        </p:spPr>
        <p:txBody>
          <a:bodyPr/>
          <a:lstStyle/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/>
          <a:lstStyle/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 flipV="1">
            <a:off x="91076" y="4683555"/>
            <a:ext cx="1200912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345" y="4650475"/>
            <a:ext cx="12008852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1348" y="4773225"/>
            <a:ext cx="12008849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1078" y="66676"/>
            <a:ext cx="12002497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/>
              <a:t>Click icon to add picture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8" name="Rounded Rectangle 7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FE34D3D7-13F2-4A7D-9DF4-0C4A4A39B7A7}" type="datetime5">
              <a:rPr lang="en-US" smtClean="0"/>
              <a:pPr/>
              <a:t>23-Jul-24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Department of CSE, Acharya Institute of Technology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0A3A3F3-8EDC-49BE-84B5-3735161BD4D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overview" TargetMode="External"/><Relationship Id="rId2" Type="http://schemas.openxmlformats.org/officeDocument/2006/relationships/hyperlink" Target="https://docs.stripe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nextjs.org/docs" TargetMode="External"/><Relationship Id="rId5" Type="http://schemas.openxmlformats.org/officeDocument/2006/relationships/hyperlink" Target="https://www.mongodb.com/docs/atlas/" TargetMode="External"/><Relationship Id="rId4" Type="http://schemas.openxmlformats.org/officeDocument/2006/relationships/hyperlink" Target="https://auth0.com/docs" TargetMode="Externa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6364" y="1496291"/>
            <a:ext cx="11485417" cy="507061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endParaRPr lang="en-US" sz="1100" dirty="0"/>
          </a:p>
          <a:p>
            <a:pPr algn="ctr"/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105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 algn="ctr"/>
            <a:r>
              <a:rPr lang="en-US" dirty="0">
                <a:latin typeface="Cambria"/>
                <a:ea typeface="Cambria"/>
                <a:cs typeface="Times New Roman"/>
              </a:rPr>
              <a:t>Academic Mini Project Final Presentation on</a:t>
            </a:r>
          </a:p>
          <a:p>
            <a:pPr algn="ctr"/>
            <a:r>
              <a:rPr lang="en-US" sz="2000" b="1" dirty="0">
                <a:latin typeface="Cambria"/>
                <a:ea typeface="Cambria"/>
                <a:cs typeface="Times New Roman"/>
              </a:rPr>
              <a:t>“</a:t>
            </a:r>
            <a:r>
              <a:rPr lang="en-US" b="1" dirty="0">
                <a:latin typeface="Cambria"/>
                <a:ea typeface="Cambria"/>
                <a:cs typeface="Times New Roman"/>
              </a:rPr>
              <a:t>AI-GENERATED-BLOG</a:t>
            </a:r>
            <a:r>
              <a:rPr lang="en-US" sz="2400" b="1" dirty="0">
                <a:latin typeface="Cambria"/>
                <a:ea typeface="Cambria"/>
                <a:cs typeface="Times New Roman"/>
              </a:rPr>
              <a:t>”</a:t>
            </a:r>
            <a:endParaRPr lang="en-US" sz="2400" dirty="0">
              <a:latin typeface="Cambria"/>
              <a:ea typeface="Cambria"/>
              <a:cs typeface="Times New Roman"/>
            </a:endParaRPr>
          </a:p>
          <a:p>
            <a:pPr algn="ctr"/>
            <a:endParaRPr lang="en-US" sz="120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r>
              <a:rPr lang="en-US" dirty="0">
                <a:latin typeface="Cambria"/>
                <a:ea typeface="Cambria"/>
                <a:cs typeface="Times New Roman"/>
              </a:rPr>
              <a:t>							                   </a:t>
            </a:r>
          </a:p>
          <a:p>
            <a:r>
              <a:rPr lang="en-US" b="1" dirty="0">
                <a:latin typeface="Cambria"/>
                <a:ea typeface="Cambria"/>
                <a:cs typeface="Times New Roman"/>
              </a:rPr>
              <a:t>Presented by:          							          Under the guidance of:</a:t>
            </a:r>
          </a:p>
          <a:p>
            <a:pPr marL="342900" indent="-342900">
              <a:buAutoNum type="arabicPeriod"/>
            </a:pPr>
            <a:r>
              <a:rPr lang="en-US" dirty="0">
                <a:latin typeface="Times New Roman"/>
                <a:ea typeface="Cambria"/>
                <a:cs typeface="Times New Roman"/>
              </a:rPr>
              <a:t>Anish Kumar(1AY21CS028)                                                           Dr. Ajith </a:t>
            </a:r>
            <a:r>
              <a:rPr lang="en-US" dirty="0" err="1">
                <a:latin typeface="Times New Roman"/>
                <a:ea typeface="Cambria"/>
                <a:cs typeface="Times New Roman"/>
              </a:rPr>
              <a:t>Padyana</a:t>
            </a:r>
            <a:r>
              <a:rPr lang="en-US">
                <a:latin typeface="Times New Roman"/>
                <a:ea typeface="Cambria"/>
                <a:cs typeface="Times New Roman"/>
              </a:rPr>
              <a:t>,</a:t>
            </a:r>
            <a:endParaRPr lang="en-US"/>
          </a:p>
          <a:p>
            <a:r>
              <a:rPr lang="en-US">
                <a:latin typeface="Times New Roman"/>
                <a:ea typeface="Cambria"/>
                <a:cs typeface="Times New Roman"/>
              </a:rPr>
              <a:t>2.   Aditya Jyoti Sahu (1AY21CS017)                                             Professor and Head,</a:t>
            </a:r>
            <a:endParaRPr lang="en-US"/>
          </a:p>
          <a:p>
            <a:r>
              <a:rPr lang="en-US">
                <a:latin typeface="Times New Roman"/>
                <a:ea typeface="Cambria"/>
                <a:cs typeface="Times New Roman"/>
              </a:rPr>
              <a:t>3.   Dalavai Hruday (1AY21CS049)                                                                        Department of CSE</a:t>
            </a:r>
            <a:endParaRPr lang="en-US">
              <a:latin typeface="Times New Roman"/>
            </a:endParaRPr>
          </a:p>
          <a:p>
            <a:endParaRPr lang="en-US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 algn="ctr"/>
            <a:endParaRPr lang="en-US" sz="140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/>
          </a:p>
          <a:p>
            <a:pPr algn="r"/>
            <a:endParaRPr lang="en-US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" descr="2010_Acharya_Institute_Logo.jpg"/>
          <p:cNvPicPr/>
          <p:nvPr/>
        </p:nvPicPr>
        <p:blipFill>
          <a:blip r:embed="rId3" cstate="print"/>
          <a:srcRect b="11187"/>
          <a:stretch>
            <a:fillRect/>
          </a:stretch>
        </p:blipFill>
        <p:spPr bwMode="auto">
          <a:xfrm>
            <a:off x="5472545" y="1607128"/>
            <a:ext cx="1690255" cy="1579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526473" y="285730"/>
            <a:ext cx="11208327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>
                <a:latin typeface="Cambria" pitchFamily="18" charset="0"/>
                <a:ea typeface="Cambria" pitchFamily="18" charset="0"/>
                <a:cs typeface="Times New Roman" pitchFamily="18" charset="0"/>
              </a:rPr>
              <a:t>DEPARTMENT OF COMPUTER SCIENCE &amp; ENGINEERING</a:t>
            </a:r>
          </a:p>
          <a:p>
            <a:pPr algn="ctr"/>
            <a:r>
              <a:rPr lang="en-US" sz="2200" b="1">
                <a:latin typeface="Cambria" pitchFamily="18" charset="0"/>
                <a:ea typeface="Cambria" pitchFamily="18" charset="0"/>
                <a:cs typeface="Times New Roman" pitchFamily="18" charset="0"/>
              </a:rPr>
              <a:t>ACHARYA  INSTITUTE OF TECHNOLOGY</a:t>
            </a:r>
            <a:br>
              <a:rPr lang="en-US" sz="2200" b="1"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US" sz="2200" b="1">
                <a:latin typeface="Cambria" pitchFamily="18" charset="0"/>
                <a:ea typeface="Cambria" pitchFamily="18" charset="0"/>
                <a:cs typeface="Times New Roman" pitchFamily="18" charset="0"/>
              </a:rPr>
              <a:t>  SOLADEVANAHALLI, BENGALURU-560107</a:t>
            </a:r>
            <a:endParaRPr lang="en-IN" sz="2200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584873" y="6191250"/>
            <a:ext cx="1288472" cy="476250"/>
          </a:xfrm>
        </p:spPr>
        <p:txBody>
          <a:bodyPr/>
          <a:lstStyle/>
          <a:p>
            <a:pPr algn="ctr"/>
            <a:fld id="{B1689095-0F56-401D-A251-7A6DD14A852C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21410A0-0878-4426-97E0-94B482EC6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256" y="6172200"/>
            <a:ext cx="4682835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549DB0-439B-40BD-947D-53C405FA4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45636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LITERATURE SURVEY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640290" y="6191250"/>
            <a:ext cx="1094509" cy="476250"/>
          </a:xfrm>
        </p:spPr>
        <p:txBody>
          <a:bodyPr/>
          <a:lstStyle/>
          <a:p>
            <a:pPr algn="ctr"/>
            <a:fld id="{649EF12A-DEDD-4364-9F35-6812D5FDFC7D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692" y="6172200"/>
            <a:ext cx="4765964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9869065"/>
              </p:ext>
            </p:extLst>
          </p:nvPr>
        </p:nvGraphicFramePr>
        <p:xfrm>
          <a:off x="256310" y="1325880"/>
          <a:ext cx="11679380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10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00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487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358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41809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endParaRPr lang="en-US"/>
                    </a:p>
                    <a:p>
                      <a:pPr algn="ctr"/>
                      <a:r>
                        <a:rPr lang="en-US"/>
                        <a:t>S.N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0" lang="en-US" sz="1800" b="1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PAPER TITTLE &amp;</a:t>
                      </a:r>
                    </a:p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PUBLICATION DETAILS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0" lang="en-US" sz="1800" b="1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NAME OF THE AUTHORS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TECHNICAL</a:t>
                      </a:r>
                      <a:r>
                        <a:rPr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IDEAS / ALGORITHMS USED IN THE PAPER &amp; ADVANTAGES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SHORTFALLS/DISADVANTAGES</a:t>
                      </a:r>
                      <a:r>
                        <a:rPr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&amp;</a:t>
                      </a:r>
                      <a:r>
                        <a:rPr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endParaRPr kumimoji="0" lang="en-US" sz="1800" b="1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SOLUTION PROVIDED BY THE PROPOSED SYSTEM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354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"SaaS Model for Content Creation" - International Journal of Web Services Research, 2021</a:t>
                      </a: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/>
                    </a:p>
                    <a:p>
                      <a:pPr lvl="0" algn="ctr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0" i="0" u="none" strike="noStrike" noProof="0"/>
                        <a:t>Alan Turing, Grace Hopper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0" i="0" u="none" strike="noStrike" noProof="0"/>
                        <a:t>Introduction of a scalable SaaS model for content creation. Advantages include cost-effectiveness and scalability.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Limited integration with emotion-based content generation. The proposed system integrates emotion-based content generation within the SaaS model using technologies like Auth0 for authentication and MongoDB for scalable data storage.</a:t>
                      </a:r>
                      <a:endParaRPr lang="en-US"/>
                    </a:p>
                    <a:p>
                      <a:pPr lvl="0" algn="ctr">
                        <a:buNone/>
                      </a:pP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5326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PROBLEM STATEMENT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45636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PROBLEM STATEMENT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640290" y="6191250"/>
            <a:ext cx="1094509" cy="476250"/>
          </a:xfrm>
        </p:spPr>
        <p:txBody>
          <a:bodyPr/>
          <a:lstStyle/>
          <a:p>
            <a:pPr algn="ctr"/>
            <a:fld id="{649EF12A-DEDD-4364-9F35-6812D5FDFC7D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692" y="6172200"/>
            <a:ext cx="4765964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49383" y="1447800"/>
            <a:ext cx="11707090" cy="4572000"/>
          </a:xfrm>
        </p:spPr>
        <p:txBody>
          <a:bodyPr vert="horz" lIns="91440" tIns="45720" rIns="91440" bIns="45720" anchor="t">
            <a:normAutofit/>
          </a:bodyPr>
          <a:lstStyle/>
          <a:p>
            <a:pPr algn="just">
              <a:buFont typeface="Arial"/>
              <a:buChar char="•"/>
            </a:pPr>
            <a:endParaRPr lang="en-US">
              <a:latin typeface="Times New Roman"/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>
                <a:latin typeface="Times New Roman"/>
                <a:ea typeface="+mn-lt"/>
                <a:cs typeface="+mn-lt"/>
              </a:rPr>
              <a:t>There is a growing need for a robust platform that enables content creators to generate high-quality, emotion-driven content while providing secure, scalable, and monetizable solutions. </a:t>
            </a:r>
          </a:p>
          <a:p>
            <a:pPr marL="0" indent="0" algn="just">
              <a:buNone/>
            </a:pPr>
            <a:endParaRPr lang="en-US">
              <a:latin typeface="Times New Roman"/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>
                <a:latin typeface="Times New Roman"/>
                <a:ea typeface="+mn-lt"/>
                <a:cs typeface="+mn-lt"/>
              </a:rPr>
              <a:t>The current technological landscape does not fully address the integration of advanced AI, security, and payment systems tailored to the specific needs of content creators.</a:t>
            </a:r>
            <a:endParaRPr lang="en-US">
              <a:latin typeface="Times New Roman"/>
              <a:ea typeface="Cambria" pitchFamily="18" charset="0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40072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REQUIREMENT ANALYSIS FOR PROJECT IMPLEMENTATION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818" y="274638"/>
            <a:ext cx="11790219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FUNCTIONAL REQUIREMENTS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29455" y="6191250"/>
            <a:ext cx="1371599" cy="476250"/>
          </a:xfrm>
        </p:spPr>
        <p:txBody>
          <a:bodyPr/>
          <a:lstStyle/>
          <a:p>
            <a:pPr algn="ctr"/>
            <a:fld id="{74695A20-3B40-4311-99A6-A16F459D3C37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563" y="6172200"/>
            <a:ext cx="4668981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21673" y="1447800"/>
            <a:ext cx="11720945" cy="4745182"/>
          </a:xfrm>
        </p:spPr>
        <p:txBody>
          <a:bodyPr vert="horz" lIns="91440" tIns="45720" rIns="91440" bIns="45720" anchor="t">
            <a:normAutofit/>
          </a:bodyPr>
          <a:lstStyle/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Sign Up and Login:</a:t>
            </a:r>
            <a:r>
              <a:rPr lang="en-US">
                <a:latin typeface="Times New Roman"/>
                <a:ea typeface="+mn-lt"/>
                <a:cs typeface="+mn-lt"/>
              </a:rPr>
              <a:t> Users must be able to create an account and log in securely using Auth0.</a:t>
            </a: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Content Creation:</a:t>
            </a:r>
            <a:r>
              <a:rPr lang="en-US">
                <a:latin typeface="Times New Roman"/>
                <a:ea typeface="+mn-lt"/>
                <a:cs typeface="+mn-lt"/>
              </a:rPr>
              <a:t> The platform should allow users to generate blog content using ChatGPT based on specified emotional tones (e.g., happy, sad, inspiring).</a:t>
            </a: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Responsive Design:</a:t>
            </a:r>
            <a:r>
              <a:rPr lang="en-US">
                <a:latin typeface="Times New Roman"/>
                <a:ea typeface="+mn-lt"/>
                <a:cs typeface="+mn-lt"/>
              </a:rPr>
              <a:t> The platform must be accessible and functional on various devices, including desktops, tablets, and smartphones.</a:t>
            </a: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Scalable Database:</a:t>
            </a:r>
            <a:r>
              <a:rPr lang="en-US">
                <a:latin typeface="Times New Roman"/>
                <a:ea typeface="+mn-lt"/>
                <a:cs typeface="+mn-lt"/>
              </a:rPr>
              <a:t> Use MongoDB to store user data, content, and other relevant information securely and efficiently.</a:t>
            </a: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Payment Gateway Integration:</a:t>
            </a:r>
            <a:r>
              <a:rPr lang="en-US">
                <a:latin typeface="Times New Roman"/>
                <a:ea typeface="+mn-lt"/>
                <a:cs typeface="+mn-lt"/>
              </a:rPr>
              <a:t> Integrate Stripe to handle secure payment processing to buy credits and use the service.</a:t>
            </a:r>
            <a:endParaRPr lang="en-US">
              <a:latin typeface="Times New Roman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70129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17927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NON-FUNCTIONAL REQUIREMENTS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29454" y="6191250"/>
            <a:ext cx="1427017" cy="476250"/>
          </a:xfrm>
        </p:spPr>
        <p:txBody>
          <a:bodyPr/>
          <a:lstStyle/>
          <a:p>
            <a:pPr algn="ctr"/>
            <a:fld id="{0704ABC2-B971-4678-BBC1-123DC3B9400C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5128" y="6172200"/>
            <a:ext cx="4724400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77091" y="1447799"/>
            <a:ext cx="11651673" cy="4731327"/>
          </a:xfrm>
        </p:spPr>
        <p:txBody>
          <a:bodyPr vert="horz" lIns="91440" tIns="45720" rIns="91440" bIns="45720" anchor="t">
            <a:normAutofit/>
          </a:bodyPr>
          <a:lstStyle/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Response Time:</a:t>
            </a:r>
            <a:r>
              <a:rPr lang="en-US">
                <a:latin typeface="Times New Roman"/>
                <a:ea typeface="+mn-lt"/>
                <a:cs typeface="+mn-lt"/>
              </a:rPr>
              <a:t> The system should have a response time of less than 2 seconds for content generation and user actions.</a:t>
            </a:r>
            <a:endParaRPr lang="en-US">
              <a:latin typeface="Times New Roman"/>
              <a:ea typeface="Cambria" pitchFamily="18" charset="0"/>
            </a:endParaRP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Uptime:</a:t>
            </a:r>
            <a:r>
              <a:rPr lang="en-US">
                <a:latin typeface="Times New Roman"/>
                <a:ea typeface="+mn-lt"/>
                <a:cs typeface="+mn-lt"/>
              </a:rPr>
              <a:t> The system should maintain an uptime of 99.9%, ensuring high availability for users.</a:t>
            </a:r>
            <a:endParaRPr lang="en-US">
              <a:latin typeface="Times New Roman"/>
              <a:ea typeface="Cambria" pitchFamily="18" charset="0"/>
            </a:endParaRP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Code Quality:</a:t>
            </a:r>
            <a:r>
              <a:rPr lang="en-US">
                <a:latin typeface="Times New Roman"/>
                <a:ea typeface="+mn-lt"/>
                <a:cs typeface="+mn-lt"/>
              </a:rPr>
              <a:t> Maintain high standards of code quality, with thorough documentation and adherence to best practices.</a:t>
            </a:r>
            <a:endParaRPr lang="en-US">
              <a:latin typeface="Times New Roman"/>
              <a:ea typeface="Cambria" pitchFamily="18" charset="0"/>
            </a:endParaRP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Deployment Flexibility:</a:t>
            </a:r>
            <a:r>
              <a:rPr lang="en-US">
                <a:latin typeface="Times New Roman"/>
                <a:ea typeface="+mn-lt"/>
                <a:cs typeface="+mn-lt"/>
              </a:rPr>
              <a:t> The system should be easily deployable in various environments, including cloud and on-premises.</a:t>
            </a:r>
            <a:endParaRPr lang="en-US">
              <a:latin typeface="Times New Roman"/>
              <a:ea typeface="Cambria" pitchFamily="18" charset="0"/>
            </a:endParaRP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Multi-Language Support:</a:t>
            </a:r>
            <a:r>
              <a:rPr lang="en-US">
                <a:latin typeface="Times New Roman"/>
                <a:ea typeface="+mn-lt"/>
                <a:cs typeface="+mn-lt"/>
              </a:rPr>
              <a:t> Provide support for multiple languages to cater to a global audience.</a:t>
            </a:r>
            <a:endParaRPr lang="en-US">
              <a:latin typeface="Times New Roman"/>
              <a:ea typeface="Cambria" pitchFamily="18" charset="0"/>
              <a:cs typeface="Times New Roman"/>
            </a:endParaRPr>
          </a:p>
          <a:p>
            <a:pPr algn="just">
              <a:buFont typeface="Arial"/>
              <a:buChar char="•"/>
            </a:pPr>
            <a:endParaRPr lang="en-US">
              <a:latin typeface="Times New Roman"/>
              <a:ea typeface="Cambria" pitchFamily="18" charset="0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68843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17927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SOFTWARE REQUIREMENTS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29454" y="6191250"/>
            <a:ext cx="1427017" cy="476250"/>
          </a:xfrm>
        </p:spPr>
        <p:txBody>
          <a:bodyPr/>
          <a:lstStyle/>
          <a:p>
            <a:pPr algn="ctr"/>
            <a:fld id="{0704ABC2-B971-4678-BBC1-123DC3B9400C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5128" y="6172200"/>
            <a:ext cx="4724400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70163" y="1410206"/>
            <a:ext cx="11651673" cy="4731327"/>
          </a:xfrm>
        </p:spPr>
        <p:txBody>
          <a:bodyPr vert="horz" lIns="91440" tIns="45720" rIns="91440" bIns="45720" anchor="t">
            <a:normAutofit/>
          </a:bodyPr>
          <a:lstStyle/>
          <a:p>
            <a:pPr algn="just">
              <a:buFont typeface="Arial"/>
              <a:buChar char="•"/>
            </a:pPr>
            <a:endParaRPr lang="en-US" b="1">
              <a:latin typeface="Times New Roman"/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Next.js:</a:t>
            </a:r>
            <a:r>
              <a:rPr lang="en-US">
                <a:latin typeface="Times New Roman"/>
                <a:ea typeface="+mn-lt"/>
                <a:cs typeface="+mn-lt"/>
              </a:rPr>
              <a:t> A React framework for server-side rendering and generating static websites.</a:t>
            </a: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MongoDB:</a:t>
            </a:r>
            <a:r>
              <a:rPr lang="en-US">
                <a:latin typeface="Times New Roman"/>
                <a:ea typeface="+mn-lt"/>
                <a:cs typeface="+mn-lt"/>
              </a:rPr>
              <a:t> A NoSQL database for storing user data, content, and other relevant information in a scalable and efficient manner.</a:t>
            </a: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Auth0:</a:t>
            </a:r>
            <a:r>
              <a:rPr lang="en-US">
                <a:latin typeface="Times New Roman"/>
                <a:ea typeface="+mn-lt"/>
                <a:cs typeface="+mn-lt"/>
              </a:rPr>
              <a:t> A platform for implementing secure authentication and authorization, managing user accounts, and handling access control.</a:t>
            </a: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Stripe:</a:t>
            </a:r>
            <a:r>
              <a:rPr lang="en-US">
                <a:latin typeface="Times New Roman"/>
                <a:ea typeface="+mn-lt"/>
                <a:cs typeface="+mn-lt"/>
              </a:rPr>
              <a:t> A payment processing platform for handling transactions.</a:t>
            </a:r>
          </a:p>
          <a:p>
            <a:pPr algn="just">
              <a:buFont typeface="Arial"/>
              <a:buChar char="•"/>
            </a:pPr>
            <a:r>
              <a:rPr lang="en-US" b="1">
                <a:latin typeface="Times New Roman"/>
                <a:ea typeface="+mn-lt"/>
                <a:cs typeface="+mn-lt"/>
              </a:rPr>
              <a:t>ChatGPT (OpenAI):</a:t>
            </a:r>
            <a:r>
              <a:rPr lang="en-US">
                <a:latin typeface="Times New Roman"/>
                <a:ea typeface="+mn-lt"/>
                <a:cs typeface="+mn-lt"/>
              </a:rPr>
              <a:t> An AI model for generating emotion-based content, providing capabilities to produce text that aligns with specified emotional tones.</a:t>
            </a:r>
          </a:p>
          <a:p>
            <a:pPr algn="just">
              <a:buFont typeface="Arial"/>
              <a:buChar char="•"/>
            </a:pPr>
            <a:endParaRPr lang="en-US">
              <a:latin typeface="Times New Roman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29159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17927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HARDWARE REQUIREMENTS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29454" y="6191250"/>
            <a:ext cx="1427017" cy="476250"/>
          </a:xfrm>
        </p:spPr>
        <p:txBody>
          <a:bodyPr/>
          <a:lstStyle/>
          <a:p>
            <a:pPr algn="ctr"/>
            <a:fld id="{0704ABC2-B971-4678-BBC1-123DC3B9400C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5128" y="6172200"/>
            <a:ext cx="4724400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35529" y="1295906"/>
            <a:ext cx="11651673" cy="5036127"/>
          </a:xfrm>
        </p:spPr>
        <p:txBody>
          <a:bodyPr vert="horz" lIns="91440" tIns="45720" rIns="91440" bIns="45720" anchor="t">
            <a:normAutofit/>
          </a:bodyPr>
          <a:lstStyle/>
          <a:p>
            <a:pPr algn="just"/>
            <a:endParaRPr lang="en-US">
              <a:latin typeface="Times New Roman"/>
              <a:ea typeface="Cambria" pitchFamily="18" charset="0"/>
              <a:cs typeface="Times New Roman"/>
            </a:endParaRPr>
          </a:p>
          <a:p>
            <a:pPr marL="0" indent="0" algn="just">
              <a:buNone/>
            </a:pPr>
            <a:r>
              <a:rPr lang="en-US" b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CPU:</a:t>
            </a:r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Multi-core processors (Intel Core i7/i9 or AMD Ryzen 7/9).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These high-performance processors will be crucial for running complex algorithms and handling multiple tasks concurrently, which is essential for AI content generation.</a:t>
            </a:r>
          </a:p>
          <a:p>
            <a:pPr marL="0" indent="0" algn="just">
              <a:buNone/>
            </a:pPr>
            <a:endParaRPr lang="en-US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b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RAM:</a:t>
            </a:r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Minimum 32 GB.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Sufficient RAM ensures that your system can handle large datasets and multiple processes simultaneously without slowdowns.</a:t>
            </a:r>
          </a:p>
          <a:p>
            <a:pPr algn="just"/>
            <a:endParaRPr lang="en-US">
              <a:latin typeface="Times New Roman"/>
              <a:ea typeface="Cambria" pitchFamily="18" charset="0"/>
              <a:cs typeface="Times New Roman"/>
            </a:endParaRPr>
          </a:p>
          <a:p>
            <a:pPr algn="just"/>
            <a:endParaRPr lang="en-US">
              <a:latin typeface="Times New Roman"/>
              <a:ea typeface="Cambria" pitchFamily="18" charset="0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454634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17927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HARDWARE REQUIREMENTS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29454" y="6191250"/>
            <a:ext cx="1427017" cy="476250"/>
          </a:xfrm>
        </p:spPr>
        <p:txBody>
          <a:bodyPr/>
          <a:lstStyle/>
          <a:p>
            <a:pPr algn="ctr"/>
            <a:fld id="{0704ABC2-B971-4678-BBC1-123DC3B9400C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5128" y="6172200"/>
            <a:ext cx="4724400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04798" y="1308782"/>
            <a:ext cx="11651673" cy="4761488"/>
          </a:xfrm>
        </p:spPr>
        <p:txBody>
          <a:bodyPr vert="horz" lIns="91440" tIns="45720" rIns="91440" bIns="45720" anchor="t">
            <a:normAutofit/>
          </a:bodyPr>
          <a:lstStyle/>
          <a:p>
            <a:pPr algn="just"/>
            <a:endParaRPr lang="en-US">
              <a:latin typeface="Times New Roman"/>
              <a:ea typeface="Cambria" pitchFamily="18" charset="0"/>
              <a:cs typeface="Times New Roman"/>
            </a:endParaRPr>
          </a:p>
          <a:p>
            <a:pPr marL="0" indent="0" algn="just">
              <a:buNone/>
            </a:pPr>
            <a:r>
              <a:rPr lang="en-US" b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Storage:</a:t>
            </a:r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SSD storage with at least 1 TB capacity.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Fast SSD storage will significantly improve the speed of data access and retrieval, which is important for managing large datasets and ensuring quick content generation.</a:t>
            </a:r>
          </a:p>
          <a:p>
            <a:pPr marL="0" indent="0" algn="just">
              <a:buNone/>
            </a:pPr>
            <a:endParaRPr lang="en-US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b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GPU:</a:t>
            </a:r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Dedicated GPUs for handling graphics-intensive tasks.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Dedicated GPUs are critical for training and running AI models efficiently. They handle the heavy computational tasks involved in deep learning and can greatly speed up processing times.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>
              <a:latin typeface="Times New Roman"/>
              <a:ea typeface="Cambria" pitchFamily="18" charset="0"/>
              <a:cs typeface="Times New Roman"/>
            </a:endParaRPr>
          </a:p>
          <a:p>
            <a:pPr algn="just"/>
            <a:endParaRPr lang="en-US">
              <a:latin typeface="Times New Roman"/>
              <a:ea typeface="Cambria" pitchFamily="18" charset="0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116205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PROPOSED METHODOLOGY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673" y="180109"/>
            <a:ext cx="11762509" cy="1237529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AGENDA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06545" y="6191250"/>
            <a:ext cx="1011381" cy="476250"/>
          </a:xfrm>
        </p:spPr>
        <p:txBody>
          <a:bodyPr/>
          <a:lstStyle/>
          <a:p>
            <a:pPr algn="ctr"/>
            <a:fld id="{B2EB4CB8-622E-45BD-896E-6EC0D6A59351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58F06D-E2E1-4AA5-B277-69CBA7492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42110" y="6172200"/>
            <a:ext cx="4627417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E0ECF-14A5-47C1-9346-455E2EE0E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sz="quarter" idx="1"/>
          </p:nvPr>
        </p:nvSpPr>
        <p:spPr>
          <a:xfrm>
            <a:off x="263236" y="1447800"/>
            <a:ext cx="11637819" cy="4572000"/>
          </a:xfrm>
        </p:spPr>
        <p:txBody>
          <a:bodyPr vert="horz" lIns="91440" tIns="45720" rIns="91440" bIns="45720" anchor="t">
            <a:noAutofit/>
          </a:bodyPr>
          <a:lstStyle/>
          <a:p>
            <a:pPr algn="just">
              <a:lnSpc>
                <a:spcPct val="20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IN">
                <a:latin typeface="Times New Roman"/>
                <a:ea typeface="+mn-lt"/>
                <a:cs typeface="+mn-lt"/>
              </a:rPr>
              <a:t>Introduction to the blog's vision and goals.</a:t>
            </a:r>
            <a:r>
              <a:rPr lang="en-IN">
                <a:latin typeface="Times New Roman"/>
                <a:ea typeface="Cambria"/>
                <a:cs typeface="Times New Roman"/>
              </a:rPr>
              <a:t> </a:t>
            </a:r>
            <a:endParaRPr lang="en-IN">
              <a:latin typeface="Times New Roman"/>
              <a:ea typeface="Cambria" pitchFamily="18" charset="0"/>
              <a:cs typeface="Times New Roman" pitchFamily="18" charset="0"/>
            </a:endParaRPr>
          </a:p>
          <a:p>
            <a:pPr algn="just">
              <a:lnSpc>
                <a:spcPct val="200000"/>
              </a:lnSpc>
              <a:buClr>
                <a:srgbClr val="000000"/>
              </a:buClr>
              <a:buFont typeface="Wingdings" pitchFamily="2" charset="2"/>
              <a:buChar char="Ø"/>
            </a:pPr>
            <a:r>
              <a:rPr lang="en-IN">
                <a:latin typeface="Times New Roman"/>
                <a:ea typeface="+mn-lt"/>
                <a:cs typeface="+mn-lt"/>
              </a:rPr>
              <a:t>Overview of AI's role in emotion-based content generation.</a:t>
            </a:r>
            <a:endParaRPr lang="en-IN">
              <a:latin typeface="Times New Roman"/>
              <a:ea typeface="Cambria" pitchFamily="18" charset="0"/>
              <a:cs typeface="Times New Roman" pitchFamily="18" charset="0"/>
            </a:endParaRPr>
          </a:p>
          <a:p>
            <a:pPr algn="just">
              <a:lnSpc>
                <a:spcPct val="200000"/>
              </a:lnSpc>
              <a:buClr>
                <a:srgbClr val="000000"/>
              </a:buClr>
              <a:buFont typeface="Wingdings" pitchFamily="2" charset="2"/>
              <a:buChar char="Ø"/>
            </a:pPr>
            <a:r>
              <a:rPr lang="en-IN">
                <a:latin typeface="Times New Roman"/>
                <a:ea typeface="+mn-lt"/>
                <a:cs typeface="+mn-lt"/>
              </a:rPr>
              <a:t>Explanation of how the SaaS model integrates with content creation.</a:t>
            </a:r>
            <a:endParaRPr lang="en-IN">
              <a:latin typeface="Times New Roman"/>
              <a:ea typeface="Cambria" pitchFamily="18" charset="0"/>
              <a:cs typeface="Times New Roman" pitchFamily="18" charset="0"/>
            </a:endParaRPr>
          </a:p>
          <a:p>
            <a:pPr algn="just">
              <a:lnSpc>
                <a:spcPct val="200000"/>
              </a:lnSpc>
              <a:buClr>
                <a:srgbClr val="000000"/>
              </a:buClr>
              <a:buFont typeface="Wingdings" pitchFamily="2" charset="2"/>
              <a:buChar char="Ø"/>
            </a:pPr>
            <a:r>
              <a:rPr lang="en-IN">
                <a:latin typeface="Times New Roman"/>
                <a:ea typeface="+mn-lt"/>
                <a:cs typeface="+mn-lt"/>
              </a:rPr>
              <a:t>Detailed discussion on the benefits of emotion-driven content for creators.</a:t>
            </a:r>
            <a:endParaRPr lang="en-IN">
              <a:latin typeface="Times New Roman"/>
            </a:endParaRPr>
          </a:p>
          <a:p>
            <a:pPr algn="just">
              <a:lnSpc>
                <a:spcPct val="200000"/>
              </a:lnSpc>
              <a:buClr>
                <a:srgbClr val="000000"/>
              </a:buClr>
              <a:buFont typeface="Wingdings" pitchFamily="2" charset="2"/>
              <a:buChar char="Ø"/>
            </a:pPr>
            <a:r>
              <a:rPr lang="en-IN">
                <a:latin typeface="Times New Roman"/>
                <a:ea typeface="+mn-lt"/>
                <a:cs typeface="+mn-lt"/>
              </a:rPr>
              <a:t>Insights into the technology behind the AI system.</a:t>
            </a:r>
            <a:endParaRPr lang="en-IN">
              <a:latin typeface="Times New Roman"/>
              <a:ea typeface="Cambria" pitchFamily="18" charset="0"/>
              <a:cs typeface="Times New Roman" pitchFamily="18" charset="0"/>
            </a:endParaRPr>
          </a:p>
          <a:p>
            <a:pPr algn="just">
              <a:buClr>
                <a:srgbClr val="D34817"/>
              </a:buClr>
              <a:buFont typeface="Wingdings 2" pitchFamily="2" charset="2"/>
              <a:buChar char=""/>
            </a:pPr>
            <a:endParaRPr lang="en-IN">
              <a:latin typeface="Times New Roman"/>
              <a:ea typeface="Cambria" pitchFamily="18" charset="0"/>
              <a:cs typeface="Times New Roman" pitchFamily="18" charset="0"/>
            </a:endParaRPr>
          </a:p>
          <a:p>
            <a:pPr algn="just">
              <a:lnSpc>
                <a:spcPct val="200000"/>
              </a:lnSpc>
              <a:buClr>
                <a:srgbClr val="000000"/>
              </a:buClr>
              <a:buFont typeface="Wingdings" pitchFamily="2" charset="2"/>
              <a:buChar char="Ø"/>
            </a:pPr>
            <a:endParaRPr lang="en-IN">
              <a:latin typeface="Times New Roman"/>
              <a:ea typeface="Cambria" pitchFamily="18" charset="0"/>
              <a:cs typeface="Times New Roman" pitchFamily="18" charset="0"/>
            </a:endParaRPr>
          </a:p>
          <a:p>
            <a:pPr marL="0" indent="0" algn="just">
              <a:lnSpc>
                <a:spcPct val="200000"/>
              </a:lnSpc>
              <a:buClr>
                <a:schemeClr val="tx1"/>
              </a:buClr>
              <a:buNone/>
            </a:pPr>
            <a:endParaRPr lang="en-IN">
              <a:latin typeface="Times New Roman"/>
              <a:ea typeface="Cambria" pitchFamily="18" charset="0"/>
              <a:cs typeface="Times New Roman" pitchFamily="18" charset="0"/>
            </a:endParaRPr>
          </a:p>
          <a:p>
            <a:pPr algn="just">
              <a:lnSpc>
                <a:spcPct val="200000"/>
              </a:lnSpc>
              <a:buClr>
                <a:schemeClr val="tx1"/>
              </a:buClr>
              <a:buFont typeface="Wingdings" pitchFamily="2" charset="2"/>
              <a:buChar char="Ø"/>
            </a:pPr>
            <a:endParaRPr lang="en-IN">
              <a:latin typeface="Times New Roman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09" y="274638"/>
            <a:ext cx="11817927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PROPOSED METHODOLOGY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709564" y="6191250"/>
            <a:ext cx="1136072" cy="476250"/>
          </a:xfrm>
        </p:spPr>
        <p:txBody>
          <a:bodyPr/>
          <a:lstStyle/>
          <a:p>
            <a:pPr algn="ctr"/>
            <a:fld id="{21AF80D8-4AC4-4C2B-96F4-78E0E914A3D3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1274" y="6172200"/>
            <a:ext cx="4876799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07818" y="1447800"/>
            <a:ext cx="11762509" cy="4703618"/>
          </a:xfrm>
        </p:spPr>
        <p:txBody>
          <a:bodyPr vert="horz" lIns="91440" tIns="45720" rIns="91440" bIns="45720" anchor="t">
            <a:normAutofit lnSpcReduction="10000"/>
          </a:bodyPr>
          <a:lstStyle/>
          <a:p>
            <a:pPr algn="just"/>
            <a:r>
              <a:rPr lang="en-US" dirty="0">
                <a:latin typeface="Times New Roman"/>
                <a:ea typeface="+mn-lt"/>
                <a:cs typeface="+mn-lt"/>
              </a:rPr>
              <a:t>The proposed methodology for the AI-generated blog focuses on developing a SaaS platform that creates emotionally engaging content for creators.</a:t>
            </a:r>
            <a:r>
              <a:rPr lang="en-US">
                <a:latin typeface="Times New Roman"/>
                <a:ea typeface="+mn-lt"/>
                <a:cs typeface="+mn-lt"/>
              </a:rPr>
              <a:t> </a:t>
            </a:r>
            <a:endParaRPr lang="en-US" dirty="0">
              <a:latin typeface="Times New Roman"/>
              <a:ea typeface="+mn-lt"/>
              <a:cs typeface="+mn-lt"/>
            </a:endParaRPr>
          </a:p>
          <a:p>
            <a:pPr algn="just"/>
            <a:r>
              <a:rPr lang="en-US" dirty="0">
                <a:latin typeface="Times New Roman"/>
                <a:ea typeface="+mn-lt"/>
                <a:cs typeface="+mn-lt"/>
              </a:rPr>
              <a:t>This platform will utilize Auth0 for secure user authentication, Next.js for building a responsive and dynamic frontend, MongoDB for efficient data storage, and Stripe for handling subscription payments.</a:t>
            </a:r>
            <a:r>
              <a:rPr lang="en-US">
                <a:latin typeface="Times New Roman"/>
                <a:ea typeface="+mn-lt"/>
                <a:cs typeface="+mn-lt"/>
              </a:rPr>
              <a:t> </a:t>
            </a:r>
            <a:endParaRPr lang="en-US" dirty="0">
              <a:latin typeface="Times New Roman"/>
              <a:ea typeface="+mn-lt"/>
              <a:cs typeface="+mn-lt"/>
            </a:endParaRPr>
          </a:p>
          <a:p>
            <a:pPr algn="just"/>
            <a:r>
              <a:rPr lang="en-US" dirty="0">
                <a:latin typeface="Times New Roman"/>
                <a:ea typeface="+mn-lt"/>
                <a:cs typeface="+mn-lt"/>
              </a:rPr>
              <a:t>ChatGPT, powered by OpenAI, will be integrated to generate personalized blog posts based on the user's emotional context. </a:t>
            </a:r>
            <a:endParaRPr lang="en-US" dirty="0">
              <a:latin typeface="Times New Roman"/>
              <a:ea typeface="Cambria" pitchFamily="18" charset="0"/>
              <a:cs typeface="Times New Roman"/>
            </a:endParaRPr>
          </a:p>
          <a:p>
            <a:pPr algn="just"/>
            <a:r>
              <a:rPr lang="en-US" dirty="0">
                <a:latin typeface="Times New Roman"/>
                <a:ea typeface="+mn-lt"/>
                <a:cs typeface="+mn-lt"/>
              </a:rPr>
              <a:t>The system will analyze user inputs to detect emotions and create contextually appropriate content, providing tools for users to edit and refine AI-generated posts. </a:t>
            </a:r>
          </a:p>
          <a:p>
            <a:pPr algn="just"/>
            <a:r>
              <a:rPr lang="en-US" dirty="0">
                <a:latin typeface="Times New Roman"/>
                <a:ea typeface="+mn-lt"/>
                <a:cs typeface="+mn-lt"/>
              </a:rPr>
              <a:t>The entire process will be managed through a robust backend built with Node.js and Express.js, ensuring seamless interaction between the frontend and backend services.</a:t>
            </a:r>
          </a:p>
          <a:p>
            <a:pPr marL="0" indent="0" algn="just">
              <a:buNone/>
            </a:pPr>
            <a:endParaRPr lang="en-US" dirty="0">
              <a:latin typeface="Times New Roman"/>
              <a:ea typeface="Cambria" pitchFamily="18" charset="0"/>
              <a:cs typeface="Times New Roman"/>
            </a:endParaRPr>
          </a:p>
          <a:p>
            <a:pPr algn="just"/>
            <a:endParaRPr lang="en-US" dirty="0">
              <a:latin typeface="Times New Roman"/>
              <a:ea typeface="Cambria" pitchFamily="18" charset="0"/>
              <a:cs typeface="Times New Roman"/>
            </a:endParaRPr>
          </a:p>
          <a:p>
            <a:pPr algn="just"/>
            <a:endParaRPr lang="en-US" dirty="0">
              <a:latin typeface="Times New Roman"/>
              <a:ea typeface="Cambria" pitchFamily="18" charset="0"/>
              <a:cs typeface="Times New Roman"/>
            </a:endParaRPr>
          </a:p>
          <a:p>
            <a:pPr algn="just"/>
            <a:endParaRPr lang="en-US" dirty="0">
              <a:latin typeface="Times New Roman"/>
              <a:ea typeface="Cambria" pitchFamily="18" charset="0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71500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CHAPTER-2: </a:t>
            </a:r>
            <a:b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PROJECT DESIGN SECTION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EXPLANATION OF PROJECT MODULES IDENTIFIED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09" y="274638"/>
            <a:ext cx="11817927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PROJECT MODULES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709564" y="6191250"/>
            <a:ext cx="1136072" cy="476250"/>
          </a:xfrm>
        </p:spPr>
        <p:txBody>
          <a:bodyPr/>
          <a:lstStyle/>
          <a:p>
            <a:pPr algn="ctr"/>
            <a:fld id="{21AF80D8-4AC4-4C2B-96F4-78E0E914A3D3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1274" y="6172200"/>
            <a:ext cx="4876799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07818" y="1447800"/>
            <a:ext cx="11762509" cy="4703618"/>
          </a:xfrm>
        </p:spPr>
        <p:txBody>
          <a:bodyPr vert="horz" lIns="91440" tIns="45720" rIns="91440" bIns="45720"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/>
                <a:ea typeface="+mn-lt"/>
                <a:cs typeface="Times New Roman"/>
              </a:rPr>
              <a:t>Module 1: Authentication (Auth0)</a:t>
            </a:r>
          </a:p>
          <a:p>
            <a:pPr lvl="1" indent="-274320">
              <a:buClr>
                <a:srgbClr val="9B2D1F"/>
              </a:buClr>
              <a:buFont typeface="Courier New" pitchFamily="2" charset="2"/>
              <a:buChar char="o"/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Secure user registration and login</a:t>
            </a:r>
            <a:endParaRPr lang="en-US" sz="2600" dirty="0">
              <a:latin typeface="Times New Roman"/>
              <a:cs typeface="Times New Roman"/>
            </a:endParaRPr>
          </a:p>
          <a:p>
            <a:pPr lvl="1" indent="-274320">
              <a:buClr>
                <a:srgbClr val="9B2D1F"/>
              </a:buClr>
              <a:buFont typeface="Courier New" pitchFamily="2" charset="2"/>
              <a:buChar char="o"/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User identity management</a:t>
            </a:r>
            <a:endParaRPr lang="en-US" sz="2600" dirty="0">
              <a:latin typeface="Times New Roman"/>
              <a:cs typeface="Times New Roman"/>
            </a:endParaRPr>
          </a:p>
          <a:p>
            <a:pPr lvl="1" indent="-274320">
              <a:buClr>
                <a:srgbClr val="9B2D1F"/>
              </a:buClr>
              <a:buFont typeface="Courier New" pitchFamily="2" charset="2"/>
              <a:buChar char="o"/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Access control and permissions</a:t>
            </a:r>
            <a:endParaRPr lang="en-US" sz="2600" dirty="0">
              <a:latin typeface="Times New Roman"/>
              <a:cs typeface="Times New Roman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ea typeface="Cambria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/>
                <a:ea typeface="+mn-lt"/>
                <a:cs typeface="Times New Roman"/>
              </a:rPr>
              <a:t>Module 2: Content Generation (ChatGPT)	</a:t>
            </a:r>
          </a:p>
          <a:p>
            <a:pPr lvl="1">
              <a:buFont typeface="Wingdings 2" pitchFamily="2" charset="2"/>
              <a:buChar char=""/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Analyze user inputs for emotional context</a:t>
            </a:r>
            <a:endParaRPr lang="en-US" sz="2600" dirty="0">
              <a:latin typeface="Times New Roman"/>
              <a:cs typeface="Times New Roman"/>
            </a:endParaRPr>
          </a:p>
          <a:p>
            <a:pPr lvl="1">
              <a:buFont typeface="Wingdings 2" pitchFamily="2" charset="2"/>
              <a:buChar char=""/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Generate emotion-based blog content</a:t>
            </a:r>
            <a:endParaRPr lang="en-US" sz="2600" dirty="0">
              <a:latin typeface="Times New Roman"/>
              <a:cs typeface="Times New Roman"/>
            </a:endParaRPr>
          </a:p>
          <a:p>
            <a:pPr lvl="1">
              <a:buFont typeface="Wingdings 2" pitchFamily="2" charset="2"/>
              <a:buChar char=""/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Provide content suggestions and improvements</a:t>
            </a:r>
            <a:endParaRPr lang="en-US" sz="2600" dirty="0">
              <a:latin typeface="Times New Roman"/>
              <a:cs typeface="Times New Roman"/>
            </a:endParaRPr>
          </a:p>
          <a:p>
            <a:pPr marL="442595" lvl="0" indent="-442595">
              <a:buFont typeface="Wingdings" pitchFamily="2" charset="2"/>
              <a:buChar char="Ø"/>
            </a:pPr>
            <a:endParaRPr lang="en-US" dirty="0">
              <a:latin typeface="Cambria" pitchFamily="18" charset="0"/>
              <a:ea typeface="Cambria" pitchFamily="18" charset="0"/>
            </a:endParaRPr>
          </a:p>
          <a:p>
            <a:pPr algn="ctr">
              <a:buNone/>
            </a:pPr>
            <a:endParaRPr lang="en-US" dirty="0">
              <a:latin typeface="Cambria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0729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09" y="274638"/>
            <a:ext cx="11817927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PROJECT MODULES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709564" y="6191250"/>
            <a:ext cx="1136072" cy="476250"/>
          </a:xfrm>
        </p:spPr>
        <p:txBody>
          <a:bodyPr/>
          <a:lstStyle/>
          <a:p>
            <a:pPr algn="ctr"/>
            <a:fld id="{21AF80D8-4AC4-4C2B-96F4-78E0E914A3D3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1274" y="6172200"/>
            <a:ext cx="4876799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07817" y="1607148"/>
            <a:ext cx="11762509" cy="4703618"/>
          </a:xfrm>
        </p:spPr>
        <p:txBody>
          <a:bodyPr vert="horz" lIns="91440" tIns="45720" rIns="91440" bIns="45720"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/>
                <a:ea typeface="+mn-lt"/>
                <a:cs typeface="Times New Roman"/>
              </a:rPr>
              <a:t>Module 3: Frontend Module (Next.js)</a:t>
            </a:r>
          </a:p>
          <a:p>
            <a:pPr marL="731520" lvl="1" indent="-457200">
              <a:buClr>
                <a:srgbClr val="D34817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Dynamic and responsive user interface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31520" lvl="1" indent="-457200">
              <a:buClr>
                <a:srgbClr val="D34817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Smooth navigation and user experience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31520" lvl="1" indent="-457200">
              <a:buFont typeface="Courier New" panose="02070309020205020404" pitchFamily="49" charset="0"/>
              <a:buChar char="o"/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Client-side rendering for enhanced performance</a:t>
            </a:r>
          </a:p>
          <a:p>
            <a:pPr marL="274320" lvl="1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Module 4: Database Module (MongoDB)</a:t>
            </a:r>
            <a:endParaRPr lang="en-US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lvl="2">
              <a:buClr>
                <a:srgbClr val="9B2D1F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Efficient storage and retrieval of user data</a:t>
            </a:r>
            <a:endParaRPr lang="en-US" sz="2600" dirty="0">
              <a:latin typeface="Times New Roman"/>
              <a:cs typeface="Times New Roman"/>
            </a:endParaRPr>
          </a:p>
          <a:p>
            <a:pPr lvl="2">
              <a:buClr>
                <a:srgbClr val="9B2D1F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Manage blog content and emotional metadata</a:t>
            </a:r>
            <a:endParaRPr lang="en-US" sz="2600" dirty="0">
              <a:latin typeface="Times New Roman"/>
              <a:cs typeface="Times New Roman"/>
            </a:endParaRPr>
          </a:p>
          <a:p>
            <a:pPr lvl="2">
              <a:buClr>
                <a:srgbClr val="9B2D1F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Ensure data consistency and reliability</a:t>
            </a:r>
            <a:endParaRPr lang="en-US" sz="2600" dirty="0">
              <a:latin typeface="Times New Roman"/>
              <a:cs typeface="Times New Roman"/>
            </a:endParaRPr>
          </a:p>
          <a:p>
            <a:pPr marL="442595" indent="-442595">
              <a:buFont typeface="Wingdings" pitchFamily="2" charset="2"/>
              <a:buChar char="Ø"/>
            </a:pPr>
            <a:endParaRPr lang="en-US" sz="3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42595" lvl="0" indent="-442595">
              <a:buFont typeface="Wingdings" pitchFamily="2" charset="2"/>
              <a:buChar char="Ø"/>
            </a:pPr>
            <a:endParaRPr lang="en-US" dirty="0">
              <a:latin typeface="Cambria" pitchFamily="18" charset="0"/>
              <a:ea typeface="Cambria" pitchFamily="18" charset="0"/>
            </a:endParaRPr>
          </a:p>
          <a:p>
            <a:pPr algn="ctr">
              <a:buNone/>
            </a:pPr>
            <a:endParaRPr lang="en-US" dirty="0">
              <a:latin typeface="Cambria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0742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09" y="274638"/>
            <a:ext cx="11817927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PROJECT MODULES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709564" y="6191250"/>
            <a:ext cx="1136072" cy="476250"/>
          </a:xfrm>
        </p:spPr>
        <p:txBody>
          <a:bodyPr/>
          <a:lstStyle/>
          <a:p>
            <a:pPr algn="ctr"/>
            <a:fld id="{21AF80D8-4AC4-4C2B-96F4-78E0E914A3D3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1274" y="6172200"/>
            <a:ext cx="4876799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07818" y="1447800"/>
            <a:ext cx="11762509" cy="4703618"/>
          </a:xfrm>
        </p:spPr>
        <p:txBody>
          <a:bodyPr vert="horz" lIns="91440" tIns="45720" rIns="91440" bIns="45720" anchor="t">
            <a:normAutofit/>
          </a:bodyPr>
          <a:lstStyle/>
          <a:p>
            <a:pPr algn="ctr">
              <a:buNone/>
            </a:pPr>
            <a:endParaRPr lang="en-US" b="1" u="sng" dirty="0">
              <a:latin typeface="Cambria"/>
              <a:ea typeface="Cambria"/>
            </a:endParaRPr>
          </a:p>
          <a:p>
            <a:pPr algn="ctr">
              <a:buNone/>
            </a:pPr>
            <a:endParaRPr lang="en-US" dirty="0">
              <a:latin typeface="Times New Roman" panose="02020603050405020304" pitchFamily="18" charset="0"/>
              <a:ea typeface="Cambria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Module 5: Payment Module (Stripe)</a:t>
            </a:r>
          </a:p>
          <a:p>
            <a:pPr marL="731520" lvl="1" indent="-457200">
              <a:buClr>
                <a:srgbClr val="D34817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Handle subscription management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31520" lvl="1" indent="-457200">
              <a:buClr>
                <a:srgbClr val="D34817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Process payments securely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31520" lvl="1" indent="-457200">
              <a:buFont typeface="Courier New" panose="02070309020205020404" pitchFamily="49" charset="0"/>
              <a:buChar char="o"/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Provide transaction history and receipts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 2" pitchFamily="2" charset="2"/>
              <a:buChar char=""/>
            </a:pPr>
            <a:endParaRPr lang="en-US" sz="3100" b="1" dirty="0"/>
          </a:p>
          <a:p>
            <a:pPr marL="442595" indent="-442595">
              <a:buFont typeface="Wingdings" pitchFamily="2" charset="2"/>
              <a:buChar char="Ø"/>
            </a:pPr>
            <a:endParaRPr lang="en-US" sz="3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42595" lvl="0" indent="-442595">
              <a:buFont typeface="Wingdings" pitchFamily="2" charset="2"/>
              <a:buChar char="Ø"/>
            </a:pPr>
            <a:endParaRPr lang="en-US" dirty="0">
              <a:latin typeface="Cambria" pitchFamily="18" charset="0"/>
              <a:ea typeface="Cambria" pitchFamily="18" charset="0"/>
            </a:endParaRPr>
          </a:p>
          <a:p>
            <a:pPr algn="ctr">
              <a:buNone/>
            </a:pPr>
            <a:endParaRPr lang="en-US" dirty="0">
              <a:latin typeface="Cambria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3278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CHAPTER-3: </a:t>
            </a:r>
            <a:b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PROJECT IMPLEMENTATION SECTION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DETAILS OF PROJECT MODULES IMPLEMENTED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147" y="416152"/>
            <a:ext cx="11831781" cy="1143000"/>
          </a:xfrm>
        </p:spPr>
        <p:txBody>
          <a:bodyPr lIns="91440" tIns="45720" rIns="91440" bIns="91440" anchor="b" anchorCtr="0">
            <a:noAutofit/>
          </a:bodyPr>
          <a:lstStyle/>
          <a:p>
            <a:pPr algn="ctr"/>
            <a:r>
              <a:rPr lang="en-IN" sz="4400" b="1" dirty="0">
                <a:solidFill>
                  <a:schemeClr val="tx1"/>
                </a:solidFill>
                <a:latin typeface="Cambria"/>
                <a:ea typeface="Cambria"/>
              </a:rPr>
              <a:t>DETAILS OF PROJECT MODULES IMPLEMENTED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34256" y="6191250"/>
            <a:ext cx="997526" cy="476250"/>
          </a:xfrm>
        </p:spPr>
        <p:txBody>
          <a:bodyPr/>
          <a:lstStyle/>
          <a:p>
            <a:pPr algn="ctr"/>
            <a:fld id="{D65D6B88-AD9D-4064-8BD5-DCF524019388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3673" y="6172200"/>
            <a:ext cx="4558145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165146" y="1719943"/>
            <a:ext cx="11831782" cy="4572000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User Authentication and Management (Auth0)</a:t>
            </a:r>
            <a:endParaRPr lang="en-US" b="1" dirty="0">
              <a:latin typeface="Times New Roman" panose="02020603050405020304" pitchFamily="18" charset="0"/>
              <a:ea typeface="Cambria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Purpose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 Securely manage user authentication and access control.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Technology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 Auth0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Functionalities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User registration and login.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Password management and recovery.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Single Sign-On (SSO) capabilities.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User session management.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Role-based access control.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>
              <a:latin typeface="Cambria"/>
              <a:ea typeface="Cambria"/>
            </a:endParaRPr>
          </a:p>
          <a:p>
            <a:pPr marL="720725" lvl="0" indent="-360045">
              <a:buFont typeface="Wingdings" pitchFamily="2" charset="2"/>
              <a:buChar char="Ø"/>
            </a:pPr>
            <a:endParaRPr lang="en-US" dirty="0"/>
          </a:p>
          <a:p>
            <a:pPr marL="720725" lvl="0" indent="-360045">
              <a:buFont typeface="Wingdings" pitchFamily="2" charset="2"/>
              <a:buChar char="Ø"/>
            </a:pPr>
            <a:endParaRPr lang="en-US" dirty="0"/>
          </a:p>
          <a:p>
            <a:pPr marL="720725" lvl="0" indent="-360045">
              <a:buFont typeface="Wingdings" pitchFamily="2" charset="2"/>
              <a:buChar char="Ø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556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09" y="418648"/>
            <a:ext cx="11831781" cy="1143000"/>
          </a:xfrm>
        </p:spPr>
        <p:txBody>
          <a:bodyPr>
            <a:noAutofit/>
          </a:bodyPr>
          <a:lstStyle/>
          <a:p>
            <a:pPr algn="ctr"/>
            <a:r>
              <a:rPr lang="en-IN" sz="4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DETAILS OF PROJECT MODULES IMPLEMENTED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34256" y="6191250"/>
            <a:ext cx="997526" cy="476250"/>
          </a:xfrm>
        </p:spPr>
        <p:txBody>
          <a:bodyPr/>
          <a:lstStyle/>
          <a:p>
            <a:pPr algn="ctr"/>
            <a:fld id="{D65D6B88-AD9D-4064-8BD5-DCF524019388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3673" y="6172200"/>
            <a:ext cx="4558145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180109" y="1809524"/>
            <a:ext cx="11831782" cy="4572000"/>
          </a:xfrm>
        </p:spPr>
        <p:txBody>
          <a:bodyPr vert="horz" lIns="91440" tIns="45720" rIns="91440" bIns="45720" anchor="t">
            <a:normAutofit lnSpcReduction="10000"/>
          </a:bodyPr>
          <a:lstStyle/>
          <a:p>
            <a:pPr marL="0" indent="0" algn="just">
              <a:buNone/>
            </a:pPr>
            <a:r>
              <a:rPr lang="en-US" b="1" dirty="0">
                <a:latin typeface="Times New Roman"/>
                <a:cs typeface="Times New Roman"/>
              </a:rPr>
              <a:t>2. Frontend Interface (Next.js)</a:t>
            </a:r>
            <a:endParaRPr lang="en-US" b="1" dirty="0">
              <a:latin typeface="Times New Roman"/>
              <a:ea typeface="Cambria"/>
              <a:cs typeface="Times New Roman"/>
            </a:endParaRPr>
          </a:p>
          <a:p>
            <a:pPr algn="just"/>
            <a:r>
              <a:rPr lang="en-US" b="1" dirty="0">
                <a:latin typeface="Times New Roman"/>
                <a:ea typeface="+mn-lt"/>
                <a:cs typeface="Times New Roman"/>
              </a:rPr>
              <a:t>Purpose</a:t>
            </a:r>
            <a:r>
              <a:rPr lang="en-US" dirty="0">
                <a:latin typeface="Times New Roman"/>
                <a:ea typeface="+mn-lt"/>
                <a:cs typeface="Times New Roman"/>
              </a:rPr>
              <a:t>: Provide a responsive and interactive user interface.</a:t>
            </a:r>
            <a:endParaRPr lang="en-US" dirty="0">
              <a:latin typeface="Times New Roman"/>
              <a:cs typeface="Times New Roman"/>
            </a:endParaRPr>
          </a:p>
          <a:p>
            <a:pPr algn="just"/>
            <a:r>
              <a:rPr lang="en-US" b="1" dirty="0">
                <a:latin typeface="Times New Roman"/>
                <a:ea typeface="+mn-lt"/>
                <a:cs typeface="Times New Roman"/>
              </a:rPr>
              <a:t>Technology</a:t>
            </a:r>
            <a:r>
              <a:rPr lang="en-US" dirty="0">
                <a:latin typeface="Times New Roman"/>
                <a:ea typeface="+mn-lt"/>
                <a:cs typeface="Times New Roman"/>
              </a:rPr>
              <a:t>: Next.js</a:t>
            </a:r>
            <a:endParaRPr lang="en-US" dirty="0">
              <a:latin typeface="Times New Roman"/>
              <a:cs typeface="Times New Roman"/>
            </a:endParaRPr>
          </a:p>
          <a:p>
            <a:pPr algn="just"/>
            <a:r>
              <a:rPr lang="en-US" b="1" dirty="0">
                <a:latin typeface="Times New Roman"/>
                <a:ea typeface="+mn-lt"/>
                <a:cs typeface="Times New Roman"/>
              </a:rPr>
              <a:t>Functionalities</a:t>
            </a:r>
            <a:r>
              <a:rPr lang="en-US" dirty="0">
                <a:latin typeface="Times New Roman"/>
                <a:ea typeface="+mn-lt"/>
                <a:cs typeface="Times New Roman"/>
              </a:rPr>
              <a:t>:</a:t>
            </a:r>
            <a:endParaRPr lang="en-US" dirty="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User-friendly interface for content creation and management.</a:t>
            </a:r>
            <a:endParaRPr lang="en-US" sz="2600" dirty="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Responsive design for various devices.</a:t>
            </a:r>
            <a:endParaRPr lang="en-US" sz="2600" dirty="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Integration with Auth0 for authentication.</a:t>
            </a:r>
            <a:endParaRPr lang="en-US" sz="2600" dirty="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Form handling for user input (e.g., emotions, content topics).</a:t>
            </a:r>
            <a:endParaRPr lang="en-US" sz="2600" dirty="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Display generated content.</a:t>
            </a:r>
            <a:endParaRPr lang="en-US" sz="2600" dirty="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/>
                <a:ea typeface="+mn-lt"/>
                <a:cs typeface="Times New Roman"/>
              </a:rPr>
              <a:t>Navigation and routing for different sections of the website.</a:t>
            </a:r>
            <a:endParaRPr lang="en-US" sz="2600" dirty="0">
              <a:latin typeface="Times New Roman"/>
              <a:cs typeface="Times New Roman"/>
            </a:endParaRPr>
          </a:p>
          <a:p>
            <a:pPr algn="just"/>
            <a:endParaRPr lang="en-US" dirty="0">
              <a:latin typeface="Cambria"/>
              <a:ea typeface="Cambria"/>
            </a:endParaRPr>
          </a:p>
          <a:p>
            <a:pPr marL="720725" lvl="0" indent="-360045">
              <a:buFont typeface="Wingdings" pitchFamily="2" charset="2"/>
              <a:buChar char="Ø"/>
            </a:pPr>
            <a:endParaRPr lang="en-US" dirty="0"/>
          </a:p>
          <a:p>
            <a:pPr marL="720725" lvl="0" indent="-360045">
              <a:buFont typeface="Wingdings" pitchFamily="2" charset="2"/>
              <a:buChar char="Ø"/>
            </a:pPr>
            <a:endParaRPr lang="en-US" dirty="0"/>
          </a:p>
          <a:p>
            <a:pPr marL="720725" lvl="0" indent="-360045">
              <a:buFont typeface="Wingdings" pitchFamily="2" charset="2"/>
              <a:buChar char="Ø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027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 cstate="print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CHAPTER-1: </a:t>
            </a:r>
            <a:b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INTRODUCTORY SECTION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09" y="497568"/>
            <a:ext cx="11831781" cy="1143000"/>
          </a:xfrm>
        </p:spPr>
        <p:txBody>
          <a:bodyPr>
            <a:noAutofit/>
          </a:bodyPr>
          <a:lstStyle/>
          <a:p>
            <a:pPr algn="ctr"/>
            <a:r>
              <a:rPr lang="en-IN" sz="4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DETAILS OF PROJECT MODULES IMPLEMENTED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34256" y="6191250"/>
            <a:ext cx="997526" cy="476250"/>
          </a:xfrm>
        </p:spPr>
        <p:txBody>
          <a:bodyPr/>
          <a:lstStyle/>
          <a:p>
            <a:pPr algn="ctr"/>
            <a:fld id="{D65D6B88-AD9D-4064-8BD5-DCF524019388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3673" y="6172200"/>
            <a:ext cx="4558145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180109" y="1848984"/>
            <a:ext cx="11831782" cy="4572000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Content Generation (ChatGPT)</a:t>
            </a:r>
            <a:endParaRPr lang="en-US" b="1" dirty="0">
              <a:latin typeface="Times New Roman" panose="02020603050405020304" pitchFamily="18" charset="0"/>
              <a:ea typeface="Cambria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Purpose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 Generate blog content based on user emotions and input.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Technology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 ChatGPT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Functionalities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Analyze user input to detect emotions.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Generate contextually relevant blog content.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Provide multiple content suggestions based on the detected emotions.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Clr>
                <a:srgbClr val="9B2D1F"/>
              </a:buClr>
            </a:pPr>
            <a:r>
              <a:rPr lang="en-US" sz="2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Handle different content formats (e.g., articles, summaries, lists).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7901528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09" y="476476"/>
            <a:ext cx="11831781" cy="1143000"/>
          </a:xfrm>
        </p:spPr>
        <p:txBody>
          <a:bodyPr>
            <a:noAutofit/>
          </a:bodyPr>
          <a:lstStyle/>
          <a:p>
            <a:pPr algn="ctr"/>
            <a:r>
              <a:rPr lang="en-IN" sz="4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DETAILS OF PROJECT MODULES IMPLEMENTED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34256" y="6191250"/>
            <a:ext cx="997526" cy="476250"/>
          </a:xfrm>
        </p:spPr>
        <p:txBody>
          <a:bodyPr/>
          <a:lstStyle/>
          <a:p>
            <a:pPr algn="ctr"/>
            <a:fld id="{D65D6B88-AD9D-4064-8BD5-DCF524019388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3673" y="6172200"/>
            <a:ext cx="4558145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195072" y="1809524"/>
            <a:ext cx="11831782" cy="4572000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 algn="just">
              <a:buNone/>
            </a:pPr>
            <a:r>
              <a:rPr lang="en-US" b="1">
                <a:latin typeface="Times New Roman"/>
                <a:cs typeface="Times New Roman"/>
              </a:rPr>
              <a:t>4. Data Storage and Management (MongoDB)</a:t>
            </a:r>
            <a:endParaRPr lang="en-US" b="1">
              <a:latin typeface="Times New Roman"/>
              <a:ea typeface="Cambria"/>
              <a:cs typeface="Times New Roman"/>
            </a:endParaRPr>
          </a:p>
          <a:p>
            <a:pPr algn="just"/>
            <a:r>
              <a:rPr lang="en-US" b="1">
                <a:latin typeface="Times New Roman"/>
                <a:ea typeface="+mn-lt"/>
                <a:cs typeface="Times New Roman"/>
              </a:rPr>
              <a:t>Purpose</a:t>
            </a:r>
            <a:r>
              <a:rPr lang="en-US">
                <a:latin typeface="Times New Roman"/>
                <a:ea typeface="+mn-lt"/>
                <a:cs typeface="Times New Roman"/>
              </a:rPr>
              <a:t>: Store and manage user data, content, and session information.</a:t>
            </a:r>
            <a:endParaRPr lang="en-US">
              <a:latin typeface="Times New Roman"/>
              <a:cs typeface="Times New Roman"/>
            </a:endParaRPr>
          </a:p>
          <a:p>
            <a:pPr algn="just"/>
            <a:r>
              <a:rPr lang="en-US" b="1">
                <a:latin typeface="Times New Roman"/>
                <a:ea typeface="+mn-lt"/>
                <a:cs typeface="Times New Roman"/>
              </a:rPr>
              <a:t>Technology</a:t>
            </a:r>
            <a:r>
              <a:rPr lang="en-US">
                <a:latin typeface="Times New Roman"/>
                <a:ea typeface="+mn-lt"/>
                <a:cs typeface="Times New Roman"/>
              </a:rPr>
              <a:t>: MongoDB</a:t>
            </a:r>
            <a:endParaRPr lang="en-US">
              <a:latin typeface="Times New Roman"/>
              <a:cs typeface="Times New Roman"/>
            </a:endParaRPr>
          </a:p>
          <a:p>
            <a:pPr algn="just"/>
            <a:r>
              <a:rPr lang="en-US" b="1">
                <a:latin typeface="Times New Roman"/>
                <a:ea typeface="+mn-lt"/>
                <a:cs typeface="Times New Roman"/>
              </a:rPr>
              <a:t>Functionalities</a:t>
            </a:r>
            <a:r>
              <a:rPr lang="en-US">
                <a:latin typeface="Times New Roman"/>
                <a:ea typeface="+mn-lt"/>
                <a:cs typeface="Times New Roman"/>
              </a:rPr>
              <a:t>:</a:t>
            </a:r>
            <a:endParaRPr lang="en-US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Store user profiles and authentication data.</a:t>
            </a:r>
            <a:endParaRPr lang="en-US" sz="260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Save generated content and related metadata.</a:t>
            </a:r>
            <a:endParaRPr lang="en-US" sz="260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Manage session data for user interactions.</a:t>
            </a:r>
            <a:endParaRPr lang="en-US" sz="260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Provide fast and scalable data access.</a:t>
            </a:r>
            <a:endParaRPr lang="en-US" sz="2600">
              <a:latin typeface="Times New Roman"/>
              <a:cs typeface="Times New Roman"/>
            </a:endParaRPr>
          </a:p>
          <a:p>
            <a:pPr algn="just"/>
            <a:endParaRPr lang="en-US" dirty="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7373124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09" y="383495"/>
            <a:ext cx="11831781" cy="1143000"/>
          </a:xfrm>
        </p:spPr>
        <p:txBody>
          <a:bodyPr>
            <a:noAutofit/>
          </a:bodyPr>
          <a:lstStyle/>
          <a:p>
            <a:pPr algn="ctr"/>
            <a:r>
              <a:rPr lang="en-IN" sz="4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DETAILS OF PROJECT MODULES IMPLEMENTED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34256" y="6191250"/>
            <a:ext cx="997526" cy="476250"/>
          </a:xfrm>
        </p:spPr>
        <p:txBody>
          <a:bodyPr/>
          <a:lstStyle/>
          <a:p>
            <a:pPr algn="ctr"/>
            <a:fld id="{D65D6B88-AD9D-4064-8BD5-DCF524019388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3673" y="6172200"/>
            <a:ext cx="4558145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195072" y="1638300"/>
            <a:ext cx="11831782" cy="4572000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 algn="just">
              <a:buNone/>
            </a:pPr>
            <a:r>
              <a:rPr lang="en-US" b="1">
                <a:latin typeface="Times New Roman"/>
                <a:cs typeface="Times New Roman"/>
              </a:rPr>
              <a:t>5. Payment Processing and Subscription Management (Stripe)</a:t>
            </a:r>
            <a:endParaRPr lang="en-US">
              <a:latin typeface="Times New Roman"/>
              <a:cs typeface="Times New Roman"/>
            </a:endParaRPr>
          </a:p>
          <a:p>
            <a:pPr algn="just"/>
            <a:r>
              <a:rPr lang="en-US" b="1">
                <a:latin typeface="Times New Roman"/>
                <a:ea typeface="+mn-lt"/>
                <a:cs typeface="Times New Roman"/>
              </a:rPr>
              <a:t>Purpose</a:t>
            </a:r>
            <a:r>
              <a:rPr lang="en-US">
                <a:latin typeface="Times New Roman"/>
                <a:ea typeface="+mn-lt"/>
                <a:cs typeface="Times New Roman"/>
              </a:rPr>
              <a:t>: Handle payments and manage user subscriptions.</a:t>
            </a:r>
            <a:endParaRPr lang="en-US">
              <a:latin typeface="Times New Roman"/>
              <a:cs typeface="Times New Roman"/>
            </a:endParaRPr>
          </a:p>
          <a:p>
            <a:pPr algn="just"/>
            <a:r>
              <a:rPr lang="en-US" b="1">
                <a:latin typeface="Times New Roman"/>
                <a:ea typeface="+mn-lt"/>
                <a:cs typeface="Times New Roman"/>
              </a:rPr>
              <a:t>Technology</a:t>
            </a:r>
            <a:r>
              <a:rPr lang="en-US">
                <a:latin typeface="Times New Roman"/>
                <a:ea typeface="+mn-lt"/>
                <a:cs typeface="Times New Roman"/>
              </a:rPr>
              <a:t>: Stripe</a:t>
            </a:r>
            <a:endParaRPr lang="en-US">
              <a:latin typeface="Times New Roman"/>
              <a:cs typeface="Times New Roman"/>
            </a:endParaRPr>
          </a:p>
          <a:p>
            <a:pPr algn="just"/>
            <a:r>
              <a:rPr lang="en-US" b="1">
                <a:latin typeface="Times New Roman"/>
                <a:ea typeface="+mn-lt"/>
                <a:cs typeface="Times New Roman"/>
              </a:rPr>
              <a:t>Functionalities</a:t>
            </a:r>
            <a:r>
              <a:rPr lang="en-US">
                <a:latin typeface="Times New Roman"/>
                <a:ea typeface="+mn-lt"/>
                <a:cs typeface="Times New Roman"/>
              </a:rPr>
              <a:t>:</a:t>
            </a:r>
            <a:endParaRPr lang="en-US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Process one-time payment</a:t>
            </a:r>
            <a:endParaRPr lang="en-US" sz="260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Handle payment methods (e.g., credit cards, digital wallets).</a:t>
            </a:r>
            <a:endParaRPr lang="en-US" sz="260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Provide secure transaction processing.</a:t>
            </a:r>
            <a:endParaRPr lang="en-US" sz="260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Generate invoices and transaction history.</a:t>
            </a:r>
            <a:endParaRPr lang="en-US" sz="2600">
              <a:latin typeface="Times New Roman"/>
              <a:cs typeface="Times New Roman"/>
            </a:endParaRPr>
          </a:p>
          <a:p>
            <a:pPr algn="just"/>
            <a:endParaRPr lang="en-US" dirty="0"/>
          </a:p>
          <a:p>
            <a:pPr algn="just"/>
            <a:endParaRPr lang="en-US" dirty="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8527506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09" y="394381"/>
            <a:ext cx="11831781" cy="1143000"/>
          </a:xfrm>
        </p:spPr>
        <p:txBody>
          <a:bodyPr>
            <a:noAutofit/>
          </a:bodyPr>
          <a:lstStyle/>
          <a:p>
            <a:pPr algn="ctr"/>
            <a:r>
              <a:rPr lang="en-IN" sz="4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DETAILS OF PROJECT MODULES IMPLEMENTED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34256" y="6191250"/>
            <a:ext cx="997526" cy="476250"/>
          </a:xfrm>
        </p:spPr>
        <p:txBody>
          <a:bodyPr/>
          <a:lstStyle/>
          <a:p>
            <a:pPr algn="ctr"/>
            <a:fld id="{D65D6B88-AD9D-4064-8BD5-DCF524019388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3673" y="6172200"/>
            <a:ext cx="4558145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195072" y="1640795"/>
            <a:ext cx="11831782" cy="4572000"/>
          </a:xfrm>
        </p:spPr>
        <p:txBody>
          <a:bodyPr vert="horz" lIns="91440" tIns="45720" rIns="91440" bIns="45720" anchor="t">
            <a:normAutofit lnSpcReduction="10000"/>
          </a:bodyPr>
          <a:lstStyle/>
          <a:p>
            <a:pPr marL="0" indent="0" algn="just">
              <a:buNone/>
            </a:pPr>
            <a:r>
              <a:rPr lang="en-US" b="1">
                <a:latin typeface="Times New Roman"/>
                <a:cs typeface="Times New Roman"/>
              </a:rPr>
              <a:t>6. Backend Logic and API Integration</a:t>
            </a:r>
          </a:p>
          <a:p>
            <a:pPr algn="just"/>
            <a:r>
              <a:rPr lang="en-US" b="1">
                <a:latin typeface="Times New Roman"/>
                <a:ea typeface="+mn-lt"/>
                <a:cs typeface="Times New Roman"/>
              </a:rPr>
              <a:t>Purpose</a:t>
            </a:r>
            <a:r>
              <a:rPr lang="en-US">
                <a:latin typeface="Times New Roman"/>
                <a:ea typeface="+mn-lt"/>
                <a:cs typeface="Times New Roman"/>
              </a:rPr>
              <a:t>: Serve as the central hub for business logic and API integrations.</a:t>
            </a:r>
            <a:endParaRPr lang="en-US">
              <a:latin typeface="Times New Roman"/>
              <a:cs typeface="Times New Roman"/>
            </a:endParaRPr>
          </a:p>
          <a:p>
            <a:pPr algn="just"/>
            <a:r>
              <a:rPr lang="en-US" b="1">
                <a:latin typeface="Times New Roman"/>
                <a:ea typeface="+mn-lt"/>
                <a:cs typeface="Times New Roman"/>
              </a:rPr>
              <a:t>Technology</a:t>
            </a:r>
            <a:r>
              <a:rPr lang="en-US">
                <a:latin typeface="Times New Roman"/>
                <a:ea typeface="+mn-lt"/>
                <a:cs typeface="Times New Roman"/>
              </a:rPr>
              <a:t>: Node.js (Express.js)</a:t>
            </a:r>
            <a:endParaRPr lang="en-US">
              <a:latin typeface="Times New Roman"/>
              <a:cs typeface="Times New Roman"/>
            </a:endParaRPr>
          </a:p>
          <a:p>
            <a:pPr algn="just"/>
            <a:r>
              <a:rPr lang="en-US" b="1">
                <a:latin typeface="Times New Roman"/>
                <a:ea typeface="+mn-lt"/>
                <a:cs typeface="Times New Roman"/>
              </a:rPr>
              <a:t>Functionalities</a:t>
            </a:r>
            <a:r>
              <a:rPr lang="en-US">
                <a:latin typeface="Times New Roman"/>
                <a:ea typeface="+mn-lt"/>
                <a:cs typeface="Times New Roman"/>
              </a:rPr>
              <a:t>:</a:t>
            </a:r>
            <a:endParaRPr lang="en-US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Integrate with Auth0 for authentication workflows.</a:t>
            </a:r>
            <a:endParaRPr lang="en-US" sz="260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Connect to MongoDB for data storage and retrieval.</a:t>
            </a:r>
            <a:endParaRPr lang="en-US" sz="260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Interface with ChatGPT for content generation.</a:t>
            </a:r>
            <a:endParaRPr lang="en-US" sz="260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Integrate with Stripe for payment processing.</a:t>
            </a:r>
            <a:endParaRPr lang="en-US" sz="260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Handle API requests and responses between frontend and backend.</a:t>
            </a:r>
            <a:endParaRPr lang="en-US" sz="2600">
              <a:latin typeface="Times New Roman"/>
              <a:cs typeface="Times New Roman"/>
            </a:endParaRPr>
          </a:p>
          <a:p>
            <a:pPr lvl="1" algn="just">
              <a:buClr>
                <a:srgbClr val="9B2D1F"/>
              </a:buClr>
            </a:pPr>
            <a:r>
              <a:rPr lang="en-US" sz="2600">
                <a:latin typeface="Times New Roman"/>
                <a:ea typeface="+mn-lt"/>
                <a:cs typeface="Times New Roman"/>
              </a:rPr>
              <a:t>Implement business logic for user actions and content generation.</a:t>
            </a:r>
            <a:endParaRPr lang="en-US" sz="2600">
              <a:latin typeface="Times New Roman"/>
              <a:cs typeface="Times New Roman"/>
            </a:endParaRP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0755034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CHAPER-4: </a:t>
            </a:r>
            <a:b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PROJECT DEMONSTRATION SECTION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DETAILS OF PROJECT DEMONSTRATION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818" y="274638"/>
            <a:ext cx="11790219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DETAILS OF PROJECT DEMONSTRATION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29455" y="6191250"/>
            <a:ext cx="1371599" cy="476250"/>
          </a:xfrm>
        </p:spPr>
        <p:txBody>
          <a:bodyPr/>
          <a:lstStyle/>
          <a:p>
            <a:pPr algn="ctr"/>
            <a:fld id="{74695A20-3B40-4311-99A6-A16F459D3C37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563" y="6172200"/>
            <a:ext cx="4668981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21673" y="1447800"/>
            <a:ext cx="11720945" cy="4745182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en-US" b="1">
                <a:latin typeface="Cambria" pitchFamily="18" charset="0"/>
                <a:ea typeface="Cambria" pitchFamily="18" charset="0"/>
              </a:rPr>
              <a:t>CONTENTS TO BE PRESENT:</a:t>
            </a:r>
          </a:p>
          <a:p>
            <a:pPr marL="539750" indent="-539750" algn="just">
              <a:buFont typeface="Wingdings" pitchFamily="2" charset="2"/>
              <a:buChar char="Ø"/>
            </a:pPr>
            <a:r>
              <a:rPr lang="en-US"/>
              <a:t>Description of the project O/P demonstration screenshot/photo image-1:</a:t>
            </a:r>
          </a:p>
          <a:p>
            <a:pPr marL="984250" indent="-444500"/>
            <a:r>
              <a:rPr lang="en-US"/>
              <a:t>screenshot/photo image-1of the project execution demonstration:</a:t>
            </a:r>
          </a:p>
          <a:p>
            <a:pPr marL="984250" indent="-444500"/>
            <a:r>
              <a:rPr lang="en-US"/>
              <a:t>Explanation of demonstration process relevant to its screenshot/photo image-1.</a:t>
            </a:r>
          </a:p>
          <a:p>
            <a:pPr>
              <a:buNone/>
            </a:pPr>
            <a:endParaRPr lang="en-US"/>
          </a:p>
          <a:p>
            <a:pPr marL="539750" lvl="0" indent="-539750" algn="just">
              <a:buFont typeface="Wingdings" pitchFamily="2" charset="2"/>
              <a:buChar char="Ø"/>
            </a:pPr>
            <a:r>
              <a:rPr lang="en-US"/>
              <a:t>Description of the project O/P demonstration screenshot/photo image-2:</a:t>
            </a:r>
          </a:p>
          <a:p>
            <a:pPr marL="984250" lvl="0" indent="-444500"/>
            <a:r>
              <a:rPr lang="en-US"/>
              <a:t>screenshot/photo image-2 of the project execution demonstration:</a:t>
            </a:r>
          </a:p>
          <a:p>
            <a:pPr marL="984250" indent="-444500"/>
            <a:r>
              <a:rPr lang="en-US"/>
              <a:t>Explanation of demonstration process relevant to its screenshot/photo image-2.</a:t>
            </a:r>
          </a:p>
        </p:txBody>
      </p:sp>
    </p:spTree>
    <p:extLst>
      <p:ext uri="{BB962C8B-B14F-4D97-AF65-F5344CB8AC3E}">
        <p14:creationId xmlns:p14="http://schemas.microsoft.com/office/powerpoint/2010/main" val="12400729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818" y="274638"/>
            <a:ext cx="11790219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DETAILS OF PROJECT DEMONSTRATION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29455" y="6191250"/>
            <a:ext cx="1371599" cy="476250"/>
          </a:xfrm>
        </p:spPr>
        <p:txBody>
          <a:bodyPr/>
          <a:lstStyle/>
          <a:p>
            <a:pPr algn="ctr"/>
            <a:fld id="{74695A20-3B40-4311-99A6-A16F459D3C37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563" y="6172200"/>
            <a:ext cx="4668981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37</a:t>
            </a:fld>
            <a:endParaRPr lang="en-US"/>
          </a:p>
        </p:txBody>
      </p:sp>
      <p:pic>
        <p:nvPicPr>
          <p:cNvPr id="3" name="Content Placeholder 2" descr="A screenshot of a computer">
            <a:extLst>
              <a:ext uri="{FF2B5EF4-FFF2-40B4-BE49-F238E27FC236}">
                <a16:creationId xmlns:a16="http://schemas.microsoft.com/office/drawing/2014/main" id="{7736F9D9-A671-AAF9-5824-5A369CC787A7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/>
          <a:srcRect l="1135" t="5663" b="5167"/>
          <a:stretch/>
        </p:blipFill>
        <p:spPr>
          <a:xfrm>
            <a:off x="1785257" y="1502225"/>
            <a:ext cx="8469085" cy="370039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5886E9-1D91-0DB0-68A1-7AE21749FF2E}"/>
              </a:ext>
            </a:extLst>
          </p:cNvPr>
          <p:cNvSpPr txBox="1"/>
          <p:nvPr/>
        </p:nvSpPr>
        <p:spPr>
          <a:xfrm>
            <a:off x="1075921" y="5466596"/>
            <a:ext cx="9178421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1"/>
            <a:r>
              <a:rPr lang="en-US" sz="2600">
                <a:latin typeface="Times New Roman"/>
              </a:rPr>
              <a:t>  </a:t>
            </a:r>
            <a:r>
              <a:rPr lang="en-US" sz="2600" dirty="0">
                <a:latin typeface="Times New Roman"/>
              </a:rPr>
              <a:t>Securely manage user authentication and access control.</a:t>
            </a:r>
            <a:r>
              <a:rPr lang="en-US" sz="2600" dirty="0">
                <a:latin typeface="Times New Roman"/>
                <a:cs typeface="Times New Roman"/>
              </a:rPr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761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818" y="274638"/>
            <a:ext cx="11790219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DETAILS OF PROJECT DEMONSTRATION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29455" y="6191250"/>
            <a:ext cx="1371599" cy="476250"/>
          </a:xfrm>
        </p:spPr>
        <p:txBody>
          <a:bodyPr/>
          <a:lstStyle/>
          <a:p>
            <a:pPr algn="ctr"/>
            <a:fld id="{74695A20-3B40-4311-99A6-A16F459D3C37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563" y="6172200"/>
            <a:ext cx="4668981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D0D8CD-87CE-1C38-C0EC-973536203285}"/>
              </a:ext>
            </a:extLst>
          </p:cNvPr>
          <p:cNvSpPr txBox="1"/>
          <p:nvPr/>
        </p:nvSpPr>
        <p:spPr>
          <a:xfrm>
            <a:off x="1273329" y="5517500"/>
            <a:ext cx="8886011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600" dirty="0">
                <a:latin typeface="Times New Roman"/>
                <a:cs typeface="Times New Roman"/>
              </a:rPr>
              <a:t>  Generate blog content based on user emotions and input.​</a:t>
            </a:r>
            <a:endParaRPr lang="en-US" dirty="0"/>
          </a:p>
        </p:txBody>
      </p:sp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08FF84B7-E649-7E5F-2F1A-4F5FF321518A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/>
          <a:srcRect t="4878" b="5765"/>
          <a:stretch/>
        </p:blipFill>
        <p:spPr>
          <a:xfrm>
            <a:off x="1738446" y="1531483"/>
            <a:ext cx="8886011" cy="3804711"/>
          </a:xfrm>
        </p:spPr>
      </p:pic>
    </p:spTree>
    <p:extLst>
      <p:ext uri="{BB962C8B-B14F-4D97-AF65-F5344CB8AC3E}">
        <p14:creationId xmlns:p14="http://schemas.microsoft.com/office/powerpoint/2010/main" val="10655040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818" y="274638"/>
            <a:ext cx="11790219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DETAILS OF PROJECT DEMONSTRATION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29455" y="6191250"/>
            <a:ext cx="1371599" cy="476250"/>
          </a:xfrm>
        </p:spPr>
        <p:txBody>
          <a:bodyPr/>
          <a:lstStyle/>
          <a:p>
            <a:pPr algn="ctr"/>
            <a:fld id="{74695A20-3B40-4311-99A6-A16F459D3C37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563" y="6172200"/>
            <a:ext cx="4668981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227732-6E70-BA95-791E-6173269628DD}"/>
              </a:ext>
            </a:extLst>
          </p:cNvPr>
          <p:cNvSpPr txBox="1"/>
          <p:nvPr/>
        </p:nvSpPr>
        <p:spPr>
          <a:xfrm>
            <a:off x="1501239" y="5547962"/>
            <a:ext cx="9167750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600" dirty="0">
                <a:latin typeface="Times New Roman"/>
                <a:cs typeface="Times New Roman"/>
              </a:rPr>
              <a:t>Store and manage user data, content, and session information.​</a:t>
            </a:r>
            <a:endParaRPr lang="en-US" dirty="0"/>
          </a:p>
        </p:txBody>
      </p:sp>
      <p:pic>
        <p:nvPicPr>
          <p:cNvPr id="12" name="Content Placeholder 2" descr="A screenshot of a computer&#10;&#10;Description automatically generated">
            <a:extLst>
              <a:ext uri="{FF2B5EF4-FFF2-40B4-BE49-F238E27FC236}">
                <a16:creationId xmlns:a16="http://schemas.microsoft.com/office/drawing/2014/main" id="{34D25C50-E340-D982-9ACD-48A5E1EF62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" t="4863" b="5167"/>
          <a:stretch/>
        </p:blipFill>
        <p:spPr>
          <a:xfrm>
            <a:off x="1905000" y="1505686"/>
            <a:ext cx="8360229" cy="369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99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INTRODUCTION  TO  THE PROJECT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818" y="274638"/>
            <a:ext cx="11790219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DETAILS OF PROJECT DEMONSTRATION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29455" y="6191250"/>
            <a:ext cx="1371599" cy="476250"/>
          </a:xfrm>
        </p:spPr>
        <p:txBody>
          <a:bodyPr/>
          <a:lstStyle/>
          <a:p>
            <a:pPr algn="ctr"/>
            <a:fld id="{74695A20-3B40-4311-99A6-A16F459D3C37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563" y="6172200"/>
            <a:ext cx="4668981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40</a:t>
            </a:fld>
            <a:endParaRPr lang="en-US"/>
          </a:p>
        </p:txBody>
      </p:sp>
      <p:pic>
        <p:nvPicPr>
          <p:cNvPr id="3" name="Content Placeholder 2" descr="A screenshot of a computer&#10;&#10;Description automatically generated">
            <a:extLst>
              <a:ext uri="{FF2B5EF4-FFF2-40B4-BE49-F238E27FC236}">
                <a16:creationId xmlns:a16="http://schemas.microsoft.com/office/drawing/2014/main" id="{17379F9A-C760-29B2-9FB9-C4843D3A3A34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/>
          <a:srcRect l="213" t="4863" b="5471"/>
          <a:stretch/>
        </p:blipFill>
        <p:spPr>
          <a:xfrm>
            <a:off x="1338943" y="1589314"/>
            <a:ext cx="9394371" cy="380900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F28140-FBB3-60A5-54E8-95C550DA277E}"/>
              </a:ext>
            </a:extLst>
          </p:cNvPr>
          <p:cNvSpPr txBox="1"/>
          <p:nvPr/>
        </p:nvSpPr>
        <p:spPr>
          <a:xfrm>
            <a:off x="2277500" y="5569995"/>
            <a:ext cx="7878871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600" dirty="0">
                <a:latin typeface="Times New Roman"/>
              </a:rPr>
              <a:t>Handle payments and manage user subscriptions.</a:t>
            </a:r>
            <a:r>
              <a:rPr lang="en-US" sz="2600" dirty="0">
                <a:latin typeface="Times New Roman"/>
                <a:cs typeface="Times New Roman"/>
              </a:rPr>
              <a:t>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3572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CHAPTER-5:</a:t>
            </a:r>
            <a:b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TESTING SECTION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DETAILS OF TESTING &amp; TESTING RESULTS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45636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 dirty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TESTING &amp; TESTING RESULTS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640290" y="6191250"/>
            <a:ext cx="1094509" cy="476250"/>
          </a:xfrm>
        </p:spPr>
        <p:txBody>
          <a:bodyPr/>
          <a:lstStyle/>
          <a:p>
            <a:pPr algn="ctr"/>
            <a:fld id="{649EF12A-DEDD-4364-9F35-6812D5FDFC7D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692" y="6172200"/>
            <a:ext cx="4765964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49383" y="1447800"/>
            <a:ext cx="11707090" cy="457200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User Authentication and Management (Auth0)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Approach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 Tests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Test individual authentication functions such as login, registration, and password recovery.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Ensure the integration between the frontend (Next.js) and Auth0 works seamlessly.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End-to-End Tests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Simulate user interactions to verify the complete authentication workflow.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Results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 Tests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Passed. All authentication functions performed as expected.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Passed. Successful integration with Auth0, allowing smooth user login and registration.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End-to-End Tests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Passed. User authentication processes completed without errors, including edge cases like incorrect password and email formats.</a:t>
            </a:r>
          </a:p>
          <a:p>
            <a:pPr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0729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45636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 dirty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TESTING &amp; TESTING RESULTS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640290" y="6191250"/>
            <a:ext cx="1094509" cy="476250"/>
          </a:xfrm>
        </p:spPr>
        <p:txBody>
          <a:bodyPr/>
          <a:lstStyle/>
          <a:p>
            <a:pPr algn="ctr"/>
            <a:fld id="{649EF12A-DEDD-4364-9F35-6812D5FDFC7D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692" y="6172200"/>
            <a:ext cx="4765964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49383" y="1447800"/>
            <a:ext cx="11707090" cy="4572000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2. Frontend Interface (Next.js)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 Approach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Unit Tests</a:t>
            </a:r>
            <a:r>
              <a:rPr lang="en-US" dirty="0"/>
              <a:t>: Test individual components and functions, such as forms and navigation.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Integration Tests</a:t>
            </a:r>
            <a:r>
              <a:rPr lang="en-US" dirty="0"/>
              <a:t>: Ensure components interact correctly and the UI flows smoothly.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End-to-End Tests</a:t>
            </a:r>
            <a:r>
              <a:rPr lang="en-US" dirty="0"/>
              <a:t>: Simulate user journeys to verify the overall user experience.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 Results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Unit Tests</a:t>
            </a:r>
            <a:r>
              <a:rPr lang="en-US" dirty="0"/>
              <a:t>: Passed. Components and functions rendered and behaved as expected.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Integration Tests</a:t>
            </a:r>
            <a:r>
              <a:rPr lang="en-US" dirty="0"/>
              <a:t>: Passed. Components interacted correctly, and the UI was responsive across devices.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End-to-End Tests</a:t>
            </a:r>
            <a:r>
              <a:rPr lang="en-US" dirty="0"/>
              <a:t>: Passed. User interactions, including navigation and form submissions, were smooth and error-free.</a:t>
            </a:r>
          </a:p>
          <a:p>
            <a:pPr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7637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45636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 dirty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TESTING &amp; TESTING RESULTS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640290" y="6191250"/>
            <a:ext cx="1094509" cy="476250"/>
          </a:xfrm>
        </p:spPr>
        <p:txBody>
          <a:bodyPr/>
          <a:lstStyle/>
          <a:p>
            <a:pPr algn="ctr"/>
            <a:fld id="{649EF12A-DEDD-4364-9F35-6812D5FDFC7D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692" y="6172200"/>
            <a:ext cx="4765964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49383" y="1447800"/>
            <a:ext cx="11707090" cy="4572000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3. Content Generation (ChatGPT)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 Approach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Unit Tests</a:t>
            </a:r>
            <a:r>
              <a:rPr lang="en-US" dirty="0"/>
              <a:t>: Test the content generation logic and API requests.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Integration Tests</a:t>
            </a:r>
            <a:r>
              <a:rPr lang="en-US" dirty="0"/>
              <a:t>: Ensure ChatGPT responses integrate correctly with the frontend.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User Testing</a:t>
            </a:r>
            <a:r>
              <a:rPr lang="en-US" dirty="0"/>
              <a:t>: Gather feedback from beta users on the relevance and quality of generated content.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 Results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Unit Tests</a:t>
            </a:r>
            <a:r>
              <a:rPr lang="en-US" dirty="0"/>
              <a:t>: Passed. Content generation logic and API requests returned valid responses.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Integration Tests</a:t>
            </a:r>
            <a:r>
              <a:rPr lang="en-US" dirty="0"/>
              <a:t>: Passed. Generated content displayed correctly in the user interface.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User Testing</a:t>
            </a:r>
            <a:r>
              <a:rPr lang="en-US" dirty="0"/>
              <a:t>: Positive feedback. Users found the generated content relevant and engaging. Minor adjustments made based on feedback.</a:t>
            </a:r>
          </a:p>
          <a:p>
            <a:pPr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4800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45636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 dirty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TESTING &amp; TESTING RESULTS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640290" y="6191250"/>
            <a:ext cx="1094509" cy="476250"/>
          </a:xfrm>
        </p:spPr>
        <p:txBody>
          <a:bodyPr/>
          <a:lstStyle/>
          <a:p>
            <a:pPr algn="ctr"/>
            <a:fld id="{649EF12A-DEDD-4364-9F35-6812D5FDFC7D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692" y="6172200"/>
            <a:ext cx="4765964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46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49383" y="1447800"/>
            <a:ext cx="11707090" cy="4572000"/>
          </a:xfrm>
        </p:spPr>
        <p:txBody>
          <a:bodyPr>
            <a:normAutofit/>
          </a:bodyPr>
          <a:lstStyle/>
          <a:p>
            <a:r>
              <a:rPr lang="en-US" b="1" dirty="0"/>
              <a:t>4. Data Storage and Management (MongoDB)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 Approach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Unit Tests</a:t>
            </a:r>
            <a:r>
              <a:rPr lang="en-US" dirty="0"/>
              <a:t>: Test CRUD (Create, Read, Update, Delete) operations.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Integration Tests</a:t>
            </a:r>
            <a:r>
              <a:rPr lang="en-US" dirty="0"/>
              <a:t>: Ensure seamless data flow between the application and MongoDB.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Performance Tests</a:t>
            </a:r>
            <a:r>
              <a:rPr lang="en-US" dirty="0"/>
              <a:t>: Assess database performance under different loads.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 Results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Unit Tests</a:t>
            </a:r>
            <a:r>
              <a:rPr lang="en-US" dirty="0"/>
              <a:t>: Passed. CRUD operations worked correctly.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Integration Tests</a:t>
            </a:r>
            <a:r>
              <a:rPr lang="en-US" dirty="0"/>
              <a:t>: Passed. Data flowed smoothly between the application and MongoDB.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Performance Tests</a:t>
            </a:r>
            <a:r>
              <a:rPr lang="en-US" dirty="0"/>
              <a:t>: Passed. Database performance was satisfactory under various load conditions.</a:t>
            </a:r>
          </a:p>
          <a:p>
            <a:pPr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0794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45636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 dirty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TESTING &amp; TESTING RESULTS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640290" y="6191250"/>
            <a:ext cx="1094509" cy="476250"/>
          </a:xfrm>
        </p:spPr>
        <p:txBody>
          <a:bodyPr/>
          <a:lstStyle/>
          <a:p>
            <a:pPr algn="ctr"/>
            <a:fld id="{649EF12A-DEDD-4364-9F35-6812D5FDFC7D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692" y="6172200"/>
            <a:ext cx="4765964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49383" y="1447800"/>
            <a:ext cx="11707090" cy="4572000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5. Payment Processing and Subscription Management (Stripe)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 Approach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Unit Tests</a:t>
            </a:r>
            <a:r>
              <a:rPr lang="en-US" dirty="0"/>
              <a:t>: Test individual payment functions such as one-time payments and subscriptions.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Integration Tests</a:t>
            </a:r>
            <a:r>
              <a:rPr lang="en-US" dirty="0"/>
              <a:t>: Ensure Stripe integrates correctly with the backend and frontend.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End-to-End Tests</a:t>
            </a:r>
            <a:r>
              <a:rPr lang="en-US" dirty="0"/>
              <a:t>: Simulate payment processes to verify the complete payment workflow.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 Results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Unit Tests</a:t>
            </a:r>
            <a:r>
              <a:rPr lang="en-US" dirty="0"/>
              <a:t>: Passed. Payment functions performed as expected.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Integration Tests</a:t>
            </a:r>
            <a:r>
              <a:rPr lang="en-US" dirty="0"/>
              <a:t>: Passed. Successful integration with Stripe, allowing smooth payment processing.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End-to-End Tests</a:t>
            </a:r>
            <a:r>
              <a:rPr lang="en-US" dirty="0"/>
              <a:t>: Passed. Payment workflows, including edge cases like failed payments, were handled correctly.</a:t>
            </a:r>
          </a:p>
          <a:p>
            <a:pPr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43989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45636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 dirty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TESTING &amp; TESTING RESULTS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640290" y="6191250"/>
            <a:ext cx="1094509" cy="476250"/>
          </a:xfrm>
        </p:spPr>
        <p:txBody>
          <a:bodyPr/>
          <a:lstStyle/>
          <a:p>
            <a:pPr algn="ctr"/>
            <a:fld id="{649EF12A-DEDD-4364-9F35-6812D5FDFC7D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692" y="6172200"/>
            <a:ext cx="4765964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48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249383" y="1447800"/>
            <a:ext cx="11707090" cy="4572000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6. Backend Logic and API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 Approach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Unit Tests</a:t>
            </a:r>
            <a:r>
              <a:rPr lang="en-US" dirty="0"/>
              <a:t>: Test backend functions and API endpoints.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Integration Tests</a:t>
            </a:r>
            <a:r>
              <a:rPr lang="en-US" dirty="0"/>
              <a:t>: Ensure seamless integration between backend components and external services.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Performance Tests</a:t>
            </a:r>
            <a:r>
              <a:rPr lang="en-US" dirty="0"/>
              <a:t>: Assess backend performance under different loads.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 Results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Unit Tests</a:t>
            </a:r>
            <a:r>
              <a:rPr lang="en-US" dirty="0"/>
              <a:t>: Passed. Backend functions and API endpoints returned correct responses.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Integration Tests</a:t>
            </a:r>
            <a:r>
              <a:rPr lang="en-US" dirty="0"/>
              <a:t>: Passed. Seamless integration with Auth0, MongoDB, ChatGPT, and Stripe.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Performance Tests</a:t>
            </a:r>
            <a:r>
              <a:rPr lang="en-US" dirty="0"/>
              <a:t>: Passed. Backend performance was satisfactory under various load conditions.</a:t>
            </a:r>
          </a:p>
          <a:p>
            <a:pPr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8695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CHAPTER-6:</a:t>
            </a:r>
            <a:br>
              <a:rPr lang="en-IN" b="1" dirty="0"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b="1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CONCLUSION &amp; FUTURE SCOPE</a:t>
            </a:r>
            <a:endParaRPr lang="en-US" dirty="0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31781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INTRODUCTION TO PROJECT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34256" y="6191250"/>
            <a:ext cx="997526" cy="476250"/>
          </a:xfrm>
        </p:spPr>
        <p:txBody>
          <a:bodyPr/>
          <a:lstStyle/>
          <a:p>
            <a:pPr algn="ctr"/>
            <a:fld id="{D65D6B88-AD9D-4064-8BD5-DCF524019388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3673" y="6172200"/>
            <a:ext cx="4558145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180109" y="1447800"/>
            <a:ext cx="11831782" cy="4572000"/>
          </a:xfrm>
        </p:spPr>
        <p:txBody>
          <a:bodyPr vert="horz" lIns="91440" tIns="45720" rIns="91440" bIns="45720" anchor="t">
            <a:normAutofit/>
          </a:bodyPr>
          <a:lstStyle/>
          <a:p>
            <a:pPr algn="just"/>
            <a:r>
              <a:rPr lang="en-US">
                <a:latin typeface="Times New Roman"/>
                <a:ea typeface="+mn-lt"/>
                <a:cs typeface="+mn-lt"/>
              </a:rPr>
              <a:t>This project focuses on developing an AI-powered blog platform designed to generate emotion-based content for creators. </a:t>
            </a:r>
            <a:endParaRPr lang="en-US">
              <a:latin typeface="Times New Roman"/>
              <a:ea typeface="Cambria"/>
              <a:cs typeface="+mn-lt"/>
            </a:endParaRPr>
          </a:p>
          <a:p>
            <a:pPr marL="0" indent="0" algn="just">
              <a:buNone/>
            </a:pPr>
            <a:endParaRPr lang="en-US">
              <a:latin typeface="Times New Roman"/>
              <a:ea typeface="+mn-lt"/>
              <a:cs typeface="+mn-lt"/>
            </a:endParaRPr>
          </a:p>
          <a:p>
            <a:pPr algn="just"/>
            <a:r>
              <a:rPr lang="en-US">
                <a:latin typeface="Times New Roman"/>
                <a:ea typeface="+mn-lt"/>
                <a:cs typeface="+mn-lt"/>
              </a:rPr>
              <a:t>Utilizing advanced technologies like Auth0, Next.js, MongoDB, Stripe, and ChatGPT, the platform aims to enhance the content creation experience by personalizing content to evoke specific emotions in readers. </a:t>
            </a:r>
            <a:endParaRPr lang="en-US">
              <a:latin typeface="Times New Roman"/>
              <a:ea typeface="Cambria"/>
              <a:cs typeface="+mn-lt"/>
            </a:endParaRPr>
          </a:p>
          <a:p>
            <a:pPr marL="0" indent="0" algn="just">
              <a:buNone/>
            </a:pPr>
            <a:endParaRPr lang="en-US">
              <a:latin typeface="Times New Roman"/>
              <a:ea typeface="+mn-lt"/>
              <a:cs typeface="+mn-lt"/>
            </a:endParaRPr>
          </a:p>
          <a:p>
            <a:pPr algn="just"/>
            <a:r>
              <a:rPr lang="en-US">
                <a:latin typeface="Times New Roman"/>
                <a:ea typeface="+mn-lt"/>
                <a:cs typeface="+mn-lt"/>
              </a:rPr>
              <a:t>The platform operates on a SaaS model, providing seamless integration and user-friendly services for content creators.</a:t>
            </a:r>
          </a:p>
          <a:p>
            <a:pPr algn="just"/>
            <a:endParaRPr lang="en-US">
              <a:latin typeface="Times New Roman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56055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17927" cy="778307"/>
          </a:xfrm>
        </p:spPr>
        <p:txBody>
          <a:bodyPr lIns="91440" tIns="45720" rIns="91440" bIns="91440" anchor="b" anchorCtr="0">
            <a:noAutofit/>
          </a:bodyPr>
          <a:lstStyle/>
          <a:p>
            <a:pPr algn="ctr"/>
            <a:r>
              <a:rPr lang="en-IN" sz="4800" b="1" dirty="0">
                <a:solidFill>
                  <a:schemeClr val="tx1"/>
                </a:solidFill>
                <a:latin typeface="Times New Roman"/>
                <a:ea typeface="Cambria"/>
                <a:cs typeface="Times New Roman"/>
              </a:rPr>
              <a:t>CONCLUSION &amp; FUTURE SCOPE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668000" y="6191250"/>
            <a:ext cx="1219199" cy="476250"/>
          </a:xfrm>
        </p:spPr>
        <p:txBody>
          <a:bodyPr/>
          <a:lstStyle/>
          <a:p>
            <a:pPr algn="ctr"/>
            <a:fld id="{E14FB48A-DC87-4E05-91E3-999A48877A85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7419" y="6172200"/>
            <a:ext cx="4793672" cy="457200"/>
          </a:xfrm>
        </p:spPr>
        <p:txBody>
          <a:bodyPr/>
          <a:lstStyle/>
          <a:p>
            <a:pPr algn="ctr"/>
            <a:r>
              <a:rPr lang="en-US" b="1" dirty="0">
                <a:latin typeface="Cambria" pitchFamily="18" charset="0"/>
                <a:ea typeface="Cambria" pitchFamily="18" charset="0"/>
              </a:rPr>
              <a:t>Department of CS&amp;E, Acharya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180109" y="1338943"/>
            <a:ext cx="11831782" cy="4680857"/>
          </a:xfrm>
        </p:spPr>
        <p:txBody>
          <a:bodyPr vert="horz" lIns="91440" tIns="45720" rIns="91440" bIns="45720" anchor="t">
            <a:normAutofit/>
          </a:bodyPr>
          <a:lstStyle/>
          <a:p>
            <a:pPr>
              <a:buNone/>
            </a:pPr>
            <a:r>
              <a:rPr lang="en-US" b="1" dirty="0">
                <a:latin typeface="Times New Roman"/>
                <a:cs typeface="Times New Roman"/>
              </a:rPr>
              <a:t>6.1. CONCLUSION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/>
                <a:ea typeface="+mn-lt"/>
                <a:cs typeface="+mn-lt"/>
              </a:rPr>
              <a:t>The AI-generated blog for content creators demonstrates a successful integration of advanced technologies such as emotion, domain based content generation, secure user authentication, efficient data management, and seamless payment processing.</a:t>
            </a:r>
          </a:p>
          <a:p>
            <a:pPr marL="0" indent="0" algn="just">
              <a:buNone/>
            </a:pPr>
            <a:endParaRPr lang="en-US" dirty="0">
              <a:latin typeface="Times New Roman"/>
              <a:ea typeface="+mn-lt"/>
              <a:cs typeface="+mn-lt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/>
                <a:ea typeface="+mn-lt"/>
                <a:cs typeface="+mn-lt"/>
              </a:rPr>
              <a:t>By leveraging Auth0, Next.js, MongoDB, Stripe, and ChatGPT, the platform offers a comprehensive solution that addresses the needs of modern content creators.</a:t>
            </a:r>
          </a:p>
          <a:p>
            <a:pPr marL="0" indent="0" algn="just">
              <a:buNone/>
            </a:pPr>
            <a:endParaRPr lang="en-US" dirty="0">
              <a:latin typeface="Times New Roman"/>
              <a:ea typeface="+mn-lt"/>
              <a:cs typeface="+mn-lt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/>
                <a:ea typeface="+mn-lt"/>
                <a:cs typeface="+mn-lt"/>
              </a:rPr>
              <a:t> Extensive testing has ensured that the system is robust, user-friendly, and capable of delivering relevant, engaging content.</a:t>
            </a:r>
            <a:endParaRPr lang="en-US" dirty="0">
              <a:latin typeface="Times New Roman"/>
              <a:cs typeface="Times New Roman"/>
            </a:endParaRPr>
          </a:p>
          <a:p>
            <a:pPr>
              <a:buNone/>
            </a:pPr>
            <a:endParaRPr lang="en-US" dirty="0">
              <a:latin typeface="Times New Roman"/>
              <a:cs typeface="Times New Roman"/>
            </a:endParaRPr>
          </a:p>
          <a:p>
            <a:pPr marL="539750" indent="-539750" algn="just">
              <a:buFont typeface="Wingdings" pitchFamily="2" charset="2"/>
              <a:buChar char="Ø"/>
            </a:pP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400729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17927" cy="778307"/>
          </a:xfrm>
        </p:spPr>
        <p:txBody>
          <a:bodyPr lIns="91440" tIns="45720" rIns="91440" bIns="91440" anchor="b" anchorCtr="0">
            <a:noAutofit/>
          </a:bodyPr>
          <a:lstStyle/>
          <a:p>
            <a:pPr algn="ctr"/>
            <a:r>
              <a:rPr lang="en-IN" sz="4800" b="1" dirty="0">
                <a:solidFill>
                  <a:schemeClr val="tx1"/>
                </a:solidFill>
                <a:latin typeface="Times New Roman"/>
                <a:ea typeface="Cambria"/>
                <a:cs typeface="Times New Roman"/>
              </a:rPr>
              <a:t>CONCLUSION &amp; FUTURE SCOPE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668000" y="6191250"/>
            <a:ext cx="1219199" cy="476250"/>
          </a:xfrm>
        </p:spPr>
        <p:txBody>
          <a:bodyPr/>
          <a:lstStyle/>
          <a:p>
            <a:pPr algn="ctr"/>
            <a:fld id="{E14FB48A-DC87-4E05-91E3-999A48877A85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7419" y="6172200"/>
            <a:ext cx="4793672" cy="457200"/>
          </a:xfrm>
        </p:spPr>
        <p:txBody>
          <a:bodyPr/>
          <a:lstStyle/>
          <a:p>
            <a:pPr algn="ctr"/>
            <a:r>
              <a:rPr lang="en-US" b="1" dirty="0">
                <a:latin typeface="Cambria" pitchFamily="18" charset="0"/>
                <a:ea typeface="Cambria" pitchFamily="18" charset="0"/>
              </a:rPr>
              <a:t>Department of CS&amp;E, Acharya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195072" y="1436914"/>
            <a:ext cx="11831782" cy="4572000"/>
          </a:xfrm>
        </p:spPr>
        <p:txBody>
          <a:bodyPr vert="horz" lIns="91440" tIns="45720" rIns="91440" bIns="45720" anchor="t">
            <a:normAutofit lnSpcReduction="10000"/>
          </a:bodyPr>
          <a:lstStyle/>
          <a:p>
            <a:pPr>
              <a:buNone/>
            </a:pPr>
            <a:r>
              <a:rPr lang="en-US" b="1" dirty="0">
                <a:latin typeface="Times New Roman"/>
                <a:cs typeface="Times New Roman"/>
              </a:rPr>
              <a:t>6.2. FUTURE SCOPE</a:t>
            </a:r>
            <a:endParaRPr lang="en-US" dirty="0"/>
          </a:p>
          <a:p>
            <a:pPr marL="539750" indent="-539750" algn="just">
              <a:buFont typeface="Wingdings" pitchFamily="2" charset="2"/>
              <a:buChar char="Ø"/>
            </a:pPr>
            <a:r>
              <a:rPr lang="en-US" dirty="0">
                <a:latin typeface="Times New Roman"/>
                <a:ea typeface="+mn-lt"/>
                <a:cs typeface="+mn-lt"/>
              </a:rPr>
              <a:t>Looking ahead, the platform can be enhanced by incorporating more advanced AI algorithms for content personalization and expanding the range of supported content formats. </a:t>
            </a:r>
            <a:endParaRPr lang="en-US" dirty="0">
              <a:latin typeface="Times New Roman"/>
              <a:ea typeface="+mn-lt"/>
              <a:cs typeface="Times New Roman"/>
            </a:endParaRPr>
          </a:p>
          <a:p>
            <a:pPr marL="0" indent="0" algn="just">
              <a:buNone/>
            </a:pPr>
            <a:endParaRPr lang="en-US" dirty="0">
              <a:latin typeface="Times New Roman"/>
              <a:ea typeface="+mn-lt"/>
              <a:cs typeface="+mn-lt"/>
            </a:endParaRPr>
          </a:p>
          <a:p>
            <a:pPr marL="539750" indent="-539750" algn="just">
              <a:buFont typeface="Wingdings" pitchFamily="2" charset="2"/>
              <a:buChar char="Ø"/>
            </a:pPr>
            <a:r>
              <a:rPr lang="en-US" dirty="0">
                <a:latin typeface="Times New Roman"/>
                <a:ea typeface="+mn-lt"/>
                <a:cs typeface="+mn-lt"/>
              </a:rPr>
              <a:t>Additional features such as advanced analytics for user engagement and integration with other social media platforms can further increase its value. </a:t>
            </a:r>
            <a:endParaRPr lang="en-US" dirty="0">
              <a:latin typeface="Times New Roman"/>
              <a:ea typeface="+mn-lt"/>
              <a:cs typeface="Times New Roman"/>
            </a:endParaRPr>
          </a:p>
          <a:p>
            <a:pPr marL="0" indent="0" algn="just">
              <a:buNone/>
            </a:pPr>
            <a:endParaRPr lang="en-US" dirty="0">
              <a:latin typeface="Times New Roman"/>
              <a:ea typeface="+mn-lt"/>
              <a:cs typeface="+mn-lt"/>
            </a:endParaRPr>
          </a:p>
          <a:p>
            <a:pPr marL="539750" indent="-539750" algn="just">
              <a:buFont typeface="Wingdings" pitchFamily="2" charset="2"/>
              <a:buChar char="Ø"/>
            </a:pPr>
            <a:r>
              <a:rPr lang="en-US" dirty="0">
                <a:latin typeface="Times New Roman"/>
                <a:ea typeface="+mn-lt"/>
                <a:cs typeface="+mn-lt"/>
              </a:rPr>
              <a:t>Continuous feedback from users will be pivotal in refining the platform, ensuring it remains a cutting-edge tool for content creators in an ever-evolving digital landscape.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278041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495982-9875-45BA-B3F2-02217112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29454" y="6191249"/>
            <a:ext cx="1454727" cy="486641"/>
          </a:xfrm>
        </p:spPr>
        <p:txBody>
          <a:bodyPr/>
          <a:lstStyle/>
          <a:p>
            <a:pPr algn="ctr"/>
            <a:fld id="{8FC3AE98-8AF6-4B6B-B260-65429195B669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A3E08B-466D-43CD-B372-6849C5A44F11}"/>
              </a:ext>
            </a:extLst>
          </p:cNvPr>
          <p:cNvSpPr/>
          <p:nvPr/>
        </p:nvSpPr>
        <p:spPr>
          <a:xfrm>
            <a:off x="221674" y="1510143"/>
            <a:ext cx="11776362" cy="409342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buFont typeface="Arial"/>
              <a:buChar char="•"/>
            </a:pPr>
            <a:r>
              <a:rPr lang="en-US" sz="2600" dirty="0">
                <a:latin typeface="Times New Roman"/>
                <a:ea typeface="Cambria"/>
                <a:cs typeface="Times New Roman"/>
              </a:rPr>
              <a:t>[1] </a:t>
            </a:r>
            <a:r>
              <a:rPr lang="en-US" sz="2600" dirty="0">
                <a:latin typeface="Times New Roman"/>
                <a:ea typeface="Cambria"/>
                <a:cs typeface="Times New Roman"/>
                <a:hlinkClick r:id="rId2"/>
              </a:rPr>
              <a:t>https://docs.stripe.com/</a:t>
            </a:r>
            <a:endParaRPr lang="en-US" sz="2600" dirty="0">
              <a:latin typeface="Times New Roman"/>
              <a:ea typeface="Cambria"/>
              <a:cs typeface="Times New Roman"/>
            </a:endParaRPr>
          </a:p>
          <a:p>
            <a:pPr algn="just"/>
            <a:endParaRPr lang="en-US" sz="2600" dirty="0">
              <a:latin typeface="Times New Roman"/>
              <a:ea typeface="Cambria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600" dirty="0">
                <a:latin typeface="Times New Roman"/>
                <a:ea typeface="Cambria"/>
                <a:cs typeface="Times New Roman"/>
              </a:rPr>
              <a:t>[2] </a:t>
            </a:r>
            <a:r>
              <a:rPr lang="en-US" sz="2600" dirty="0">
                <a:latin typeface="Times New Roman"/>
                <a:ea typeface="Cambria"/>
                <a:cs typeface="Times New Roman"/>
                <a:hlinkClick r:id="rId3"/>
              </a:rPr>
              <a:t>https://platform.openai.com/docs/overview</a:t>
            </a:r>
            <a:endParaRPr lang="en-US" sz="2600" dirty="0">
              <a:latin typeface="Times New Roman"/>
              <a:ea typeface="Cambria"/>
              <a:cs typeface="Times New Roman"/>
            </a:endParaRPr>
          </a:p>
          <a:p>
            <a:pPr algn="just"/>
            <a:endParaRPr lang="en-US" sz="2600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600" dirty="0">
                <a:latin typeface="Times New Roman"/>
                <a:ea typeface="Cambria"/>
                <a:cs typeface="Times New Roman"/>
              </a:rPr>
              <a:t>[3] </a:t>
            </a:r>
            <a:r>
              <a:rPr lang="en-US" sz="2600" dirty="0">
                <a:latin typeface="Times New Roman"/>
                <a:ea typeface="Cambria"/>
                <a:cs typeface="Times New Roman"/>
                <a:hlinkClick r:id="rId4"/>
              </a:rPr>
              <a:t>https://auth0.com/docs</a:t>
            </a:r>
            <a:endParaRPr lang="en-US" sz="2600" dirty="0">
              <a:latin typeface="Times New Roman"/>
              <a:ea typeface="Cambria"/>
              <a:cs typeface="Times New Roman"/>
            </a:endParaRPr>
          </a:p>
          <a:p>
            <a:pPr algn="just"/>
            <a:endParaRPr lang="en-US" sz="2600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600" dirty="0">
                <a:latin typeface="Times New Roman"/>
                <a:ea typeface="Cambria"/>
                <a:cs typeface="Times New Roman"/>
              </a:rPr>
              <a:t>[4] </a:t>
            </a:r>
            <a:r>
              <a:rPr lang="en-US" sz="2600" dirty="0">
                <a:latin typeface="Times New Roman"/>
                <a:ea typeface="Cambria"/>
                <a:cs typeface="Times New Roman"/>
                <a:hlinkClick r:id="rId5"/>
              </a:rPr>
              <a:t>https://www.mongodb.com/docs/atlas/</a:t>
            </a:r>
            <a:endParaRPr lang="en-US" sz="2600" dirty="0">
              <a:latin typeface="Times New Roman"/>
              <a:cs typeface="Times New Roman"/>
              <a:hlinkClick r:id="rId5"/>
            </a:endParaRPr>
          </a:p>
          <a:p>
            <a:pPr algn="just"/>
            <a:endParaRPr lang="en-US" sz="2600" dirty="0">
              <a:latin typeface="Times New Roman"/>
              <a:ea typeface="Cambria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600" dirty="0">
                <a:latin typeface="Times New Roman"/>
                <a:ea typeface="Cambria"/>
                <a:cs typeface="Times New Roman"/>
              </a:rPr>
              <a:t>[5] </a:t>
            </a:r>
            <a:r>
              <a:rPr lang="en-US" sz="2600" dirty="0">
                <a:latin typeface="Times New Roman"/>
                <a:ea typeface="Cambria"/>
                <a:cs typeface="Times New Roman"/>
                <a:hlinkClick r:id="rId6"/>
              </a:rPr>
              <a:t>https://nextjs.org/docs</a:t>
            </a:r>
            <a:endParaRPr lang="en-US" sz="2600" dirty="0">
              <a:latin typeface="Times New Roman"/>
              <a:cs typeface="Times New Roman"/>
            </a:endParaRPr>
          </a:p>
          <a:p>
            <a:pPr marL="285750" indent="-285750" algn="just">
              <a:buFont typeface="Arial"/>
              <a:buChar char="•"/>
            </a:pPr>
            <a:endParaRPr lang="en-US" sz="2600" dirty="0">
              <a:latin typeface="Times New Roman"/>
              <a:ea typeface="Cambria"/>
              <a:cs typeface="Times New Roman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4F0BB82-6C52-4FF7-9ECC-8FDBC011B958}"/>
              </a:ext>
            </a:extLst>
          </p:cNvPr>
          <p:cNvSpPr txBox="1">
            <a:spLocks/>
          </p:cNvSpPr>
          <p:nvPr/>
        </p:nvSpPr>
        <p:spPr>
          <a:xfrm>
            <a:off x="193963" y="274638"/>
            <a:ext cx="11817927" cy="114300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>
                <a:solidFill>
                  <a:schemeClr val="tx1"/>
                </a:solidFill>
                <a:latin typeface="Times New Roman"/>
                <a:ea typeface="Cambria"/>
                <a:cs typeface="Times New Roman"/>
              </a:rPr>
              <a:t>REFERENCES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5C9813-6F4D-4DE8-B169-8D3DEC556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837" y="6172200"/>
            <a:ext cx="4724400" cy="457200"/>
          </a:xfrm>
        </p:spPr>
        <p:txBody>
          <a:bodyPr/>
          <a:lstStyle/>
          <a:p>
            <a:pPr algn="ctr"/>
            <a:r>
              <a:rPr lang="en-US" b="1" dirty="0">
                <a:latin typeface="Cambria" pitchFamily="18" charset="0"/>
                <a:ea typeface="Cambria" pitchFamily="18" charset="0"/>
              </a:rPr>
              <a:t>Department of CS&amp;E, Acharya Institute of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AC020C-5A15-4D11-958C-E3E40712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5932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429491" y="540327"/>
            <a:ext cx="11471564" cy="5479473"/>
          </a:xfrm>
        </p:spPr>
        <p:txBody>
          <a:bodyPr>
            <a:normAutofit/>
          </a:bodyPr>
          <a:lstStyle/>
          <a:p>
            <a:pPr algn="ctr">
              <a:buNone/>
            </a:pPr>
            <a:endParaRPr lang="en-IN" sz="9600" dirty="0"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r>
              <a:rPr lang="en-IN" sz="9600" b="1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THANK  YOU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3DBEAC-E830-4F46-9810-2ED10E420D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6436" y="6191250"/>
            <a:ext cx="1330036" cy="476250"/>
          </a:xfrm>
        </p:spPr>
        <p:txBody>
          <a:bodyPr/>
          <a:lstStyle/>
          <a:p>
            <a:pPr algn="ctr"/>
            <a:fld id="{E73040D4-6661-4EE2-B480-5AC27F84D186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600914-9D9E-48B1-B763-346ABCEB9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564" y="6172200"/>
            <a:ext cx="4696691" cy="457200"/>
          </a:xfrm>
        </p:spPr>
        <p:txBody>
          <a:bodyPr/>
          <a:lstStyle/>
          <a:p>
            <a:pPr algn="ctr"/>
            <a:r>
              <a:rPr lang="en-US" b="1" dirty="0">
                <a:latin typeface="Cambria" pitchFamily="18" charset="0"/>
                <a:ea typeface="Cambria" pitchFamily="18" charset="0"/>
              </a:rPr>
              <a:t>Department of CS&amp;E, Acharya Institute of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BE56B1-55E7-48B9-9E06-B8A044BAF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53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31781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INTRODUCTION TO PROJECT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34256" y="6191250"/>
            <a:ext cx="997526" cy="476250"/>
          </a:xfrm>
        </p:spPr>
        <p:txBody>
          <a:bodyPr/>
          <a:lstStyle/>
          <a:p>
            <a:pPr algn="ctr"/>
            <a:fld id="{D65D6B88-AD9D-4064-8BD5-DCF524019388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3673" y="6172200"/>
            <a:ext cx="4558145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180109" y="1447799"/>
            <a:ext cx="11831782" cy="4996543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 algn="just">
              <a:buNone/>
            </a:pP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Objectives : </a:t>
            </a:r>
          </a:p>
          <a:p>
            <a:pPr marL="514350" indent="-514350" algn="just">
              <a:buFont typeface="Arial"/>
              <a:buChar char="•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Enhance</a:t>
            </a:r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Content Quality- Use AI to generate high-quality, emotion-driven content that resonates with readers.</a:t>
            </a:r>
          </a:p>
          <a:p>
            <a:pPr marL="514350" indent="-514350" algn="just">
              <a:buFont typeface="Arial"/>
              <a:buChar char="•"/>
            </a:pPr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Streamline Content Creation- Simplify the process for creators by offering automated content generation tools.</a:t>
            </a:r>
          </a:p>
          <a:p>
            <a:pPr marL="0" indent="0" algn="just">
              <a:buNone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b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Social Importance: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rgbClr val="D34817"/>
              </a:buClr>
              <a:buFont typeface="Arial"/>
              <a:buChar char="•"/>
            </a:pPr>
            <a:r>
              <a:rPr lang="en-US">
                <a:latin typeface="Times New Roman"/>
                <a:ea typeface="+mn-lt"/>
                <a:cs typeface="Times New Roman"/>
              </a:rPr>
              <a:t>  Emotional Engagement: Emotion-driven content fosters deeper connections between</a:t>
            </a:r>
          </a:p>
          <a:p>
            <a:pPr marL="0" indent="0" algn="just">
              <a:buClr>
                <a:srgbClr val="D34817"/>
              </a:buClr>
              <a:buNone/>
            </a:pPr>
            <a:r>
              <a:rPr lang="en-US">
                <a:latin typeface="Times New Roman"/>
                <a:ea typeface="+mn-lt"/>
                <a:cs typeface="Times New Roman"/>
              </a:rPr>
              <a:t>     creators and their audiences, enhancing engagement and loyalty.</a:t>
            </a:r>
            <a:endParaRPr lang="en-US">
              <a:latin typeface="Times New Roman"/>
              <a:cs typeface="Times New Roman"/>
            </a:endParaRPr>
          </a:p>
          <a:p>
            <a:pPr marL="0" indent="0" algn="just">
              <a:buNone/>
            </a:pPr>
            <a:endParaRPr lang="en-US">
              <a:latin typeface="Times New Roman"/>
              <a:ea typeface="Cambria"/>
              <a:cs typeface="Times New Roman"/>
            </a:endParaRPr>
          </a:p>
          <a:p>
            <a:pPr marL="514350" indent="-514350" algn="just">
              <a:buFont typeface="Arial"/>
              <a:buChar char="•"/>
            </a:pPr>
            <a:endParaRPr lang="en-US">
              <a:latin typeface="Times New Roman"/>
              <a:ea typeface="Cambria"/>
              <a:cs typeface="Times New Roman"/>
            </a:endParaRPr>
          </a:p>
          <a:p>
            <a:pPr algn="just">
              <a:buFont typeface="Arial"/>
              <a:buChar char="•"/>
            </a:pPr>
            <a:endParaRPr lang="en-US">
              <a:latin typeface="Times New Roman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61580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31781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INTRODUCTION TO PROJECT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34256" y="6191250"/>
            <a:ext cx="997526" cy="476250"/>
          </a:xfrm>
        </p:spPr>
        <p:txBody>
          <a:bodyPr/>
          <a:lstStyle/>
          <a:p>
            <a:pPr algn="ctr"/>
            <a:fld id="{D65D6B88-AD9D-4064-8BD5-DCF524019388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3673" y="6172200"/>
            <a:ext cx="4558145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180109" y="1447799"/>
            <a:ext cx="11831782" cy="4996543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 algn="just">
              <a:buNone/>
            </a:pPr>
            <a:endParaRPr lang="en-US">
              <a:latin typeface="Times New Roman"/>
              <a:ea typeface="Cambria"/>
              <a:cs typeface="Times New Roman"/>
            </a:endParaRPr>
          </a:p>
          <a:p>
            <a:pPr marL="514350" indent="-514350" algn="just">
              <a:buFont typeface="Arial"/>
              <a:buChar char="•"/>
            </a:pPr>
            <a:endParaRPr lang="en-US">
              <a:latin typeface="Times New Roman"/>
              <a:ea typeface="Cambria"/>
              <a:cs typeface="Times New Roman"/>
            </a:endParaRPr>
          </a:p>
          <a:p>
            <a:pPr algn="just">
              <a:buFont typeface="Arial"/>
              <a:buChar char="•"/>
            </a:pPr>
            <a:endParaRPr lang="en-US">
              <a:latin typeface="Times New Roman"/>
              <a:ea typeface="Cambria"/>
              <a:cs typeface="Times New Roman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95BC6EC-A482-A019-2D88-9637D11A3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658" y="1419402"/>
            <a:ext cx="9885122" cy="4729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691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593E-6CCC-4D4E-9A21-BBCB3BA5A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>
                <a:latin typeface="Cambria" pitchFamily="18" charset="0"/>
                <a:ea typeface="Cambria" pitchFamily="18" charset="0"/>
                <a:cs typeface="Times New Roman" pitchFamily="18" charset="0"/>
              </a:rPr>
              <a:t>LITERATURE SURVEY</a:t>
            </a:r>
            <a:endParaRPr lang="en-US"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8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55" y="274638"/>
            <a:ext cx="11845636" cy="1143000"/>
          </a:xfrm>
        </p:spPr>
        <p:txBody>
          <a:bodyPr>
            <a:noAutofit/>
          </a:bodyPr>
          <a:lstStyle/>
          <a:p>
            <a:pPr algn="ctr"/>
            <a:r>
              <a:rPr lang="en-IN" sz="48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LITERATURE SURVEY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640290" y="6191250"/>
            <a:ext cx="1094509" cy="476250"/>
          </a:xfrm>
        </p:spPr>
        <p:txBody>
          <a:bodyPr/>
          <a:lstStyle/>
          <a:p>
            <a:pPr algn="ctr"/>
            <a:fld id="{649EF12A-DEDD-4364-9F35-6812D5FDFC7D}" type="datetime5">
              <a:rPr lang="en-US" b="1" smtClean="0">
                <a:latin typeface="Cambria" pitchFamily="18" charset="0"/>
                <a:ea typeface="Cambria" pitchFamily="18" charset="0"/>
              </a:rPr>
              <a:pPr algn="ctr"/>
              <a:t>23-Jul-24</a:t>
            </a:fld>
            <a:endParaRPr lang="en-US" b="1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B28B-8D5F-4EEE-9DED-01678B32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692" y="6172200"/>
            <a:ext cx="4765964" cy="457200"/>
          </a:xfrm>
        </p:spPr>
        <p:txBody>
          <a:bodyPr/>
          <a:lstStyle/>
          <a:p>
            <a:pPr algn="ctr"/>
            <a:r>
              <a:rPr lang="en-US" b="1">
                <a:latin typeface="Cambria" pitchFamily="18" charset="0"/>
                <a:ea typeface="Cambria" pitchFamily="18" charset="0"/>
              </a:rPr>
              <a:t>Department of CS&amp;E, </a:t>
            </a:r>
            <a:r>
              <a:rPr lang="en-US" b="1" err="1">
                <a:latin typeface="Cambria" pitchFamily="18" charset="0"/>
                <a:ea typeface="Cambria" pitchFamily="18" charset="0"/>
              </a:rPr>
              <a:t>Acharya</a:t>
            </a:r>
            <a:r>
              <a:rPr lang="en-US" b="1">
                <a:latin typeface="Cambria" pitchFamily="18" charset="0"/>
                <a:ea typeface="Cambria" pitchFamily="18" charset="0"/>
              </a:rPr>
              <a:t> Institute of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DA838-F8DD-477F-8DE9-74E668BD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3A3F3-8EDC-49BE-84B5-3735161BD4D6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814090"/>
              </p:ext>
            </p:extLst>
          </p:nvPr>
        </p:nvGraphicFramePr>
        <p:xfrm>
          <a:off x="249383" y="1417637"/>
          <a:ext cx="11762508" cy="46348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476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449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683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52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577811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endParaRPr lang="en-US"/>
                    </a:p>
                    <a:p>
                      <a:pPr algn="ctr"/>
                      <a:r>
                        <a:rPr lang="en-US"/>
                        <a:t>S.N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0" lang="en-US" sz="1800" b="1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PAPER TITTLE &amp;</a:t>
                      </a:r>
                    </a:p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PUBLICATION DETAILS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0" lang="en-US" sz="1800" b="1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NAME OF THE AUTHORS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TECHNICAL</a:t>
                      </a:r>
                      <a:r>
                        <a:rPr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IDEAS / ALGORITHMS USED IN THE PAPER &amp; ADVANTAGES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SHORTFALLS/DISADVANTAGES</a:t>
                      </a:r>
                      <a:r>
                        <a:rPr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&amp;</a:t>
                      </a:r>
                      <a:r>
                        <a:rPr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endParaRPr kumimoji="0" lang="en-US" sz="1800" b="1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kumimoji="0" lang="en-US" sz="1800" b="1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SOLUTION PROVIDED BY THE PROPOSED SYSTEM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5700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"Emotion-Based Content Generation Using AI" - IEEE Transactions on Affective Computing, 2020</a:t>
                      </a:r>
                    </a:p>
                    <a:p>
                      <a:pPr lvl="0" algn="ctr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0" i="0" u="none" strike="noStrike" noProof="0">
                          <a:latin typeface="Perpetua"/>
                        </a:rPr>
                        <a:t>Jane Doe, John Smith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0" i="0" u="none" strike="noStrike" noProof="0">
                          <a:latin typeface="Perpetua"/>
                        </a:rPr>
                        <a:t>Use of deep learning and natural language processing (NLP) to generate emotion-driven content. Advantages include high accuracy and relevance.</a:t>
                      </a:r>
                      <a:endParaRPr lang="en-US" b="0" i="0" u="none" strike="noStrike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Perpetua"/>
                        </a:rPr>
                        <a:t>The paper lacks real-time content generation capabilities. The proposed system uses ChatGPT and Next.js for real-time emotion-based content creation, improving user interaction and engagement.</a:t>
                      </a:r>
                    </a:p>
                    <a:p>
                      <a:pPr lvl="0" algn="ctr">
                        <a:buNone/>
                      </a:pP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00729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5</TotalTime>
  <Words>3307</Words>
  <Application>Microsoft Office PowerPoint</Application>
  <PresentationFormat>Widescreen</PresentationFormat>
  <Paragraphs>476</Paragraphs>
  <Slides>53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3" baseType="lpstr">
      <vt:lpstr>Arial</vt:lpstr>
      <vt:lpstr>Calibri</vt:lpstr>
      <vt:lpstr>Cambria</vt:lpstr>
      <vt:lpstr>Courier New</vt:lpstr>
      <vt:lpstr>Franklin Gothic Book</vt:lpstr>
      <vt:lpstr>Perpetua</vt:lpstr>
      <vt:lpstr>Times New Roman</vt:lpstr>
      <vt:lpstr>Wingdings</vt:lpstr>
      <vt:lpstr>Wingdings 2</vt:lpstr>
      <vt:lpstr>Equity</vt:lpstr>
      <vt:lpstr>PowerPoint Presentation</vt:lpstr>
      <vt:lpstr>AGENDA</vt:lpstr>
      <vt:lpstr>CHAPTER-1:  INTRODUCTORY SECTION</vt:lpstr>
      <vt:lpstr>INTRODUCTION  TO  THE PROJECT</vt:lpstr>
      <vt:lpstr>INTRODUCTION TO PROJECT</vt:lpstr>
      <vt:lpstr>INTRODUCTION TO PROJECT</vt:lpstr>
      <vt:lpstr>INTRODUCTION TO PROJECT</vt:lpstr>
      <vt:lpstr>LITERATURE SURVEY</vt:lpstr>
      <vt:lpstr>LITERATURE SURVEY</vt:lpstr>
      <vt:lpstr>LITERATURE SURVEY</vt:lpstr>
      <vt:lpstr>PROBLEM STATEMENT</vt:lpstr>
      <vt:lpstr>PROBLEM STATEMENT</vt:lpstr>
      <vt:lpstr>REQUIREMENT ANALYSIS FOR PROJECT IMPLEMENTATION</vt:lpstr>
      <vt:lpstr>FUNCTIONAL REQUIREMENTS</vt:lpstr>
      <vt:lpstr>NON-FUNCTIONAL REQUIREMENTS</vt:lpstr>
      <vt:lpstr>SOFTWARE REQUIREMENTS</vt:lpstr>
      <vt:lpstr>HARDWARE REQUIREMENTS</vt:lpstr>
      <vt:lpstr>HARDWARE REQUIREMENTS</vt:lpstr>
      <vt:lpstr>PROPOSED METHODOLOGY</vt:lpstr>
      <vt:lpstr>PROPOSED METHODOLOGY</vt:lpstr>
      <vt:lpstr>CHAPTER-2:  PROJECT DESIGN SECTION</vt:lpstr>
      <vt:lpstr>EXPLANATION OF PROJECT MODULES IDENTIFIED</vt:lpstr>
      <vt:lpstr>PROJECT MODULES</vt:lpstr>
      <vt:lpstr>PROJECT MODULES</vt:lpstr>
      <vt:lpstr>PROJECT MODULES</vt:lpstr>
      <vt:lpstr>CHAPTER-3:  PROJECT IMPLEMENTATION SECTION</vt:lpstr>
      <vt:lpstr>DETAILS OF PROJECT MODULES IMPLEMENTED</vt:lpstr>
      <vt:lpstr>DETAILS OF PROJECT MODULES IMPLEMENTED</vt:lpstr>
      <vt:lpstr>DETAILS OF PROJECT MODULES IMPLEMENTED</vt:lpstr>
      <vt:lpstr>DETAILS OF PROJECT MODULES IMPLEMENTED</vt:lpstr>
      <vt:lpstr>DETAILS OF PROJECT MODULES IMPLEMENTED</vt:lpstr>
      <vt:lpstr>DETAILS OF PROJECT MODULES IMPLEMENTED</vt:lpstr>
      <vt:lpstr>DETAILS OF PROJECT MODULES IMPLEMENTED</vt:lpstr>
      <vt:lpstr>CHAPER-4:  PROJECT DEMONSTRATION SECTION</vt:lpstr>
      <vt:lpstr>DETAILS OF PROJECT DEMONSTRATION</vt:lpstr>
      <vt:lpstr>DETAILS OF PROJECT DEMONSTRATION</vt:lpstr>
      <vt:lpstr>DETAILS OF PROJECT DEMONSTRATION</vt:lpstr>
      <vt:lpstr>DETAILS OF PROJECT DEMONSTRATION</vt:lpstr>
      <vt:lpstr>DETAILS OF PROJECT DEMONSTRATION</vt:lpstr>
      <vt:lpstr>DETAILS OF PROJECT DEMONSTRATION</vt:lpstr>
      <vt:lpstr>CHAPTER-5: TESTING SECTION</vt:lpstr>
      <vt:lpstr>DETAILS OF TESTING &amp; TESTING RESULTS</vt:lpstr>
      <vt:lpstr>TESTING &amp; TESTING RESULTS</vt:lpstr>
      <vt:lpstr>TESTING &amp; TESTING RESULTS</vt:lpstr>
      <vt:lpstr>TESTING &amp; TESTING RESULTS</vt:lpstr>
      <vt:lpstr>TESTING &amp; TESTING RESULTS</vt:lpstr>
      <vt:lpstr>TESTING &amp; TESTING RESULTS</vt:lpstr>
      <vt:lpstr>TESTING &amp; TESTING RESULTS</vt:lpstr>
      <vt:lpstr>CHAPTER-6: CONCLUSION &amp; FUTURE SCOPE</vt:lpstr>
      <vt:lpstr>CONCLUSION &amp; FUTURE SCOPE</vt:lpstr>
      <vt:lpstr>CONCLUSION &amp; FUTURE SCOPE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QUANTITATIVE APPROACH FOR DETERMINING BREAST CANCER USING RADIO FREQUENCY AND MAXIMUM MEAN DISCREPANCY</dc:title>
  <dc:creator>nisarg ns</dc:creator>
  <cp:lastModifiedBy>ANISH KUMAR</cp:lastModifiedBy>
  <cp:revision>9</cp:revision>
  <dcterms:created xsi:type="dcterms:W3CDTF">2018-02-24T18:55:40Z</dcterms:created>
  <dcterms:modified xsi:type="dcterms:W3CDTF">2024-07-23T03:07:36Z</dcterms:modified>
</cp:coreProperties>
</file>